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3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5"/>
  </p:notesMasterIdLst>
  <p:sldIdLst>
    <p:sldId id="256" r:id="rId2"/>
    <p:sldId id="321" r:id="rId3"/>
    <p:sldId id="277" r:id="rId4"/>
    <p:sldId id="257" r:id="rId5"/>
    <p:sldId id="322" r:id="rId6"/>
    <p:sldId id="328" r:id="rId7"/>
    <p:sldId id="278" r:id="rId8"/>
    <p:sldId id="325" r:id="rId9"/>
    <p:sldId id="342" r:id="rId10"/>
    <p:sldId id="330" r:id="rId11"/>
    <p:sldId id="331" r:id="rId12"/>
    <p:sldId id="332" r:id="rId13"/>
    <p:sldId id="260" r:id="rId14"/>
    <p:sldId id="276" r:id="rId15"/>
    <p:sldId id="270" r:id="rId16"/>
    <p:sldId id="326" r:id="rId17"/>
    <p:sldId id="327" r:id="rId18"/>
    <p:sldId id="272" r:id="rId19"/>
    <p:sldId id="281" r:id="rId20"/>
    <p:sldId id="329" r:id="rId21"/>
    <p:sldId id="333" r:id="rId22"/>
    <p:sldId id="334" r:id="rId23"/>
    <p:sldId id="336" r:id="rId24"/>
    <p:sldId id="345" r:id="rId25"/>
    <p:sldId id="337" r:id="rId26"/>
    <p:sldId id="343" r:id="rId27"/>
    <p:sldId id="271" r:id="rId28"/>
    <p:sldId id="341" r:id="rId29"/>
    <p:sldId id="262" r:id="rId30"/>
    <p:sldId id="274" r:id="rId31"/>
    <p:sldId id="273" r:id="rId32"/>
    <p:sldId id="283" r:id="rId33"/>
    <p:sldId id="340" r:id="rId34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>
        <p:scale>
          <a:sx n="100" d="100"/>
          <a:sy n="100" d="100"/>
        </p:scale>
        <p:origin x="-1932" y="-3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69E9D59-14F5-4416-9853-C1EB6952709F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9A9C1C3-60C4-48D4-A526-0CC1281AD0C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9A9C1C3-60C4-48D4-A526-0CC1281AD0C9}" type="slidenum">
              <a:rPr lang="pt-BR" smtClean="0"/>
              <a:pPr/>
              <a:t>1</a:t>
            </a:fld>
            <a:endParaRPr lang="pt-B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06F5238-B5E0-4796-99AA-BF2D1A284807}" type="datetimeFigureOut">
              <a:rPr lang="pt-BR" smtClean="0"/>
              <a:pPr/>
              <a:t>18/01/2022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82E6812-20E3-4684-A1A9-4A02CE488CA9}" type="slidenum">
              <a:rPr lang="pt-BR" smtClean="0"/>
              <a:pPr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8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4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285720" y="357166"/>
            <a:ext cx="8229600" cy="1928826"/>
          </a:xfrm>
        </p:spPr>
        <p:txBody>
          <a:bodyPr>
            <a:noAutofit/>
          </a:bodyPr>
          <a:lstStyle/>
          <a:p>
            <a:r>
              <a:rPr lang="pt-BR" sz="3200" b="1" i="1" dirty="0" smtClean="0"/>
              <a:t>IGREJA PRESBITERIANA DO BRASIL</a:t>
            </a:r>
            <a:br>
              <a:rPr lang="pt-BR" sz="3200" b="1" i="1" dirty="0" smtClean="0"/>
            </a:br>
            <a:r>
              <a:rPr lang="pt-BR" sz="3200" b="1" i="1" dirty="0" smtClean="0"/>
              <a:t>CONFEDERAÇÃO NACIONAL DAS </a:t>
            </a:r>
            <a:r>
              <a:rPr lang="pt-BR" sz="3200" b="1" i="1" dirty="0" err="1" smtClean="0"/>
              <a:t>SAFs</a:t>
            </a:r>
            <a:endParaRPr lang="pt-BR" sz="3200" b="1" i="1" dirty="0"/>
          </a:p>
        </p:txBody>
      </p:sp>
      <p:pic>
        <p:nvPicPr>
          <p:cNvPr id="6" name="Espaço Reservado para Conteúdo 5" descr="cartaz treinamento.jpg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780608" y="2071678"/>
            <a:ext cx="5488190" cy="4143404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  <p:pic>
        <p:nvPicPr>
          <p:cNvPr id="4" name="Imagem 3" descr="logo_SAF_novo_2014-273x300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28596" y="285728"/>
            <a:ext cx="928694" cy="1021318"/>
          </a:xfrm>
          <a:prstGeom prst="rect">
            <a:avLst/>
          </a:prstGeom>
        </p:spPr>
      </p:pic>
      <p:pic>
        <p:nvPicPr>
          <p:cNvPr id="5" name="Imagem 4" descr="LOGOMARGA-MODIFICADA-2-1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7429520" y="285728"/>
            <a:ext cx="982176" cy="1000132"/>
          </a:xfrm>
          <a:prstGeom prst="rect">
            <a:avLst/>
          </a:prstGeom>
        </p:spPr>
      </p:pic>
    </p:spTree>
  </p:cSld>
  <p:clrMapOvr>
    <a:masterClrMapping/>
  </p:clrMapOvr>
  <p:transition>
    <p:wheel spokes="2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428736"/>
            <a:ext cx="3614734" cy="4500595"/>
          </a:xfrm>
        </p:spPr>
        <p:txBody>
          <a:bodyPr>
            <a:normAutofit fontScale="92500" lnSpcReduction="10000"/>
          </a:bodyPr>
          <a:lstStyle/>
          <a:p>
            <a:endParaRPr lang="pt-BR" dirty="0" smtClean="0"/>
          </a:p>
          <a:p>
            <a:pPr algn="ctr">
              <a:buNone/>
            </a:pPr>
            <a:r>
              <a:rPr lang="pt-BR" sz="3200" b="1" dirty="0" smtClean="0"/>
              <a:t>   “</a:t>
            </a:r>
            <a:r>
              <a:rPr lang="pt-BR" sz="3200" b="1" i="1" dirty="0" smtClean="0"/>
              <a:t>De quem toma todo o corpo, bem ajustado e consolidado </a:t>
            </a:r>
            <a:r>
              <a:rPr lang="pt-BR" sz="3200" b="1" i="1" dirty="0" smtClean="0">
                <a:solidFill>
                  <a:srgbClr val="C00000"/>
                </a:solidFill>
              </a:rPr>
              <a:t>pelo auxílio de toda junta</a:t>
            </a:r>
            <a:r>
              <a:rPr lang="pt-BR" sz="3200" b="1" i="1" dirty="0" smtClean="0"/>
              <a:t>, segundo a </a:t>
            </a:r>
            <a:r>
              <a:rPr lang="pt-BR" sz="3200" b="1" i="1" dirty="0" smtClean="0">
                <a:solidFill>
                  <a:srgbClr val="C00000"/>
                </a:solidFill>
              </a:rPr>
              <a:t>justa cooperação de cada parte</a:t>
            </a:r>
            <a:r>
              <a:rPr lang="pt-BR" sz="3200" b="1" i="1" dirty="0" smtClean="0"/>
              <a:t> ...” (</a:t>
            </a:r>
            <a:r>
              <a:rPr lang="pt-BR" sz="3200" b="1" i="1" dirty="0" err="1" smtClean="0"/>
              <a:t>Ef</a:t>
            </a:r>
            <a:r>
              <a:rPr lang="pt-BR" sz="3200" b="1" i="1" dirty="0" smtClean="0"/>
              <a:t>.4:16).</a:t>
            </a:r>
            <a:endParaRPr lang="pt-BR" sz="3200" b="1" i="1" dirty="0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pt-BR" dirty="0" smtClean="0"/>
          </a:p>
          <a:p>
            <a:endParaRPr lang="pt-BR" dirty="0"/>
          </a:p>
        </p:txBody>
      </p:sp>
      <p:pic>
        <p:nvPicPr>
          <p:cNvPr id="5" name="Imagem 4" descr="Post-sito_CS.png"/>
          <p:cNvPicPr/>
          <p:nvPr/>
        </p:nvPicPr>
        <p:blipFill>
          <a:blip r:embed="rId2"/>
          <a:stretch>
            <a:fillRect/>
          </a:stretch>
        </p:blipFill>
        <p:spPr>
          <a:xfrm>
            <a:off x="4286248" y="1857364"/>
            <a:ext cx="4038600" cy="4038600"/>
          </a:xfrm>
          <a:prstGeom prst="snip2Diag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88900" algn="tl" rotWithShape="0">
              <a:srgbClr val="000000">
                <a:alpha val="4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Espaço Reservado para Conteúdo 4"/>
          <p:cNvSpPr>
            <a:spLocks noGrp="1"/>
          </p:cNvSpPr>
          <p:nvPr>
            <p:ph sz="half" idx="2"/>
          </p:nvPr>
        </p:nvSpPr>
        <p:spPr>
          <a:xfrm>
            <a:off x="4648200" y="1785927"/>
            <a:ext cx="4038600" cy="4000527"/>
          </a:xfrm>
        </p:spPr>
        <p:txBody>
          <a:bodyPr>
            <a:normAutofit fontScale="92500" lnSpcReduction="10000"/>
          </a:bodyPr>
          <a:lstStyle/>
          <a:p>
            <a:pPr algn="ctr">
              <a:buNone/>
            </a:pPr>
            <a:r>
              <a:rPr lang="pt-BR" sz="3200" b="1" dirty="0" smtClean="0"/>
              <a:t>Este versículo nos leva a pensar na igreja(corpo)  mas também em uma perfeita engrenagem.</a:t>
            </a:r>
          </a:p>
          <a:p>
            <a:pPr algn="ctr">
              <a:buNone/>
            </a:pPr>
            <a:r>
              <a:rPr lang="pt-BR" sz="3200" b="1" dirty="0" smtClean="0"/>
              <a:t>O Trabalho Feminino pode ser pensado como </a:t>
            </a:r>
            <a:r>
              <a:rPr lang="pt-BR" sz="3200" b="1" dirty="0" smtClean="0">
                <a:solidFill>
                  <a:srgbClr val="C00000"/>
                </a:solidFill>
              </a:rPr>
              <a:t>uma</a:t>
            </a:r>
            <a:r>
              <a:rPr lang="pt-BR" sz="3200" b="1" dirty="0" smtClean="0"/>
              <a:t> </a:t>
            </a:r>
            <a:r>
              <a:rPr lang="pt-BR" sz="3200" b="1" dirty="0" smtClean="0">
                <a:solidFill>
                  <a:srgbClr val="C00000"/>
                </a:solidFill>
              </a:rPr>
              <a:t>grande engrenagem</a:t>
            </a:r>
            <a:r>
              <a:rPr lang="pt-BR" sz="3200" b="1" dirty="0" smtClean="0"/>
              <a:t>!</a:t>
            </a:r>
            <a:endParaRPr lang="pt-BR" sz="3200" b="1" dirty="0"/>
          </a:p>
        </p:txBody>
      </p:sp>
      <p:pic>
        <p:nvPicPr>
          <p:cNvPr id="6" name="Espaço Reservado para Conteúdo 5" descr="engrenage.jp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457200" y="1823688"/>
            <a:ext cx="4038600" cy="4078986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EAEAEA"/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</p:spTree>
  </p:cSld>
  <p:clrMapOvr>
    <a:masterClrMapping/>
  </p:clrMapOvr>
  <p:transition>
    <p:pull dir="lu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pt-BR" sz="3600" b="1" i="1" dirty="0" smtClean="0"/>
              <a:t>Tenha em mente, que estamos </a:t>
            </a:r>
            <a:br>
              <a:rPr lang="pt-BR" sz="3600" b="1" i="1" dirty="0" smtClean="0"/>
            </a:br>
            <a:r>
              <a:rPr lang="pt-BR" sz="3600" b="1" i="1" dirty="0" smtClean="0"/>
              <a:t>fazendo uma </a:t>
            </a:r>
            <a:r>
              <a:rPr lang="pt-BR" sz="3600" b="1" i="1" dirty="0" smtClean="0">
                <a:solidFill>
                  <a:srgbClr val="C00000"/>
                </a:solidFill>
              </a:rPr>
              <a:t>grande obra</a:t>
            </a:r>
            <a:r>
              <a:rPr lang="pt-BR" sz="3600" b="1" i="1" dirty="0" smtClean="0"/>
              <a:t>!(</a:t>
            </a:r>
            <a:r>
              <a:rPr lang="pt-BR" sz="3600" b="1" i="1" dirty="0" err="1" smtClean="0"/>
              <a:t>Ne</a:t>
            </a:r>
            <a:r>
              <a:rPr lang="pt-BR" sz="3600" b="1" i="1" dirty="0" smtClean="0"/>
              <a:t>.6.3)</a:t>
            </a:r>
            <a:endParaRPr lang="pt-BR" sz="3600" b="1" i="1" dirty="0"/>
          </a:p>
        </p:txBody>
      </p:sp>
      <p:pic>
        <p:nvPicPr>
          <p:cNvPr id="4" name="Espaço Reservado para Conteúdo 3" descr="83fc5a0fa267219f07698f7532cbd079.pn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2402941" y="1600200"/>
            <a:ext cx="4338118" cy="4525963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</p:cSld>
  <p:clrMapOvr>
    <a:masterClrMapping/>
  </p:clrMapOvr>
  <p:transition>
    <p:pull dir="r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sz="3600" b="1" i="1" dirty="0" smtClean="0"/>
              <a:t>“SÓ SE AMA AQUILO QUE SE CONHECE”</a:t>
            </a:r>
            <a:br>
              <a:rPr lang="pt-BR" sz="3600" b="1" i="1" dirty="0" smtClean="0"/>
            </a:br>
            <a:r>
              <a:rPr lang="pt-BR" sz="3600" b="1" i="1" dirty="0" smtClean="0"/>
              <a:t>(extraído)</a:t>
            </a:r>
            <a:endParaRPr lang="pt-BR" sz="3600" b="1" i="1" dirty="0"/>
          </a:p>
        </p:txBody>
      </p:sp>
      <p:pic>
        <p:nvPicPr>
          <p:cNvPr id="6" name="Espaço Reservado para Conteúdo 5" descr="logo_SAF_novo_2014-273x300.jpg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5367337" y="2434430"/>
            <a:ext cx="2920324" cy="3209147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8" name="Espaço Reservado para Conteúdo 7" descr="unnamed.jpg"/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538161" y="2362994"/>
            <a:ext cx="4238723" cy="3280584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186254"/>
          </a:xfrm>
        </p:spPr>
        <p:txBody>
          <a:bodyPr>
            <a:normAutofit fontScale="92500" lnSpcReduction="10000"/>
          </a:bodyPr>
          <a:lstStyle/>
          <a:p>
            <a:endParaRPr lang="pt-BR" dirty="0" smtClean="0"/>
          </a:p>
          <a:p>
            <a:pPr algn="ctr">
              <a:buNone/>
            </a:pPr>
            <a:endParaRPr lang="pt-BR" sz="3200" b="1" dirty="0" smtClean="0"/>
          </a:p>
          <a:p>
            <a:pPr algn="ctr">
              <a:buNone/>
            </a:pPr>
            <a:r>
              <a:rPr lang="pt-BR" sz="3200" b="1" dirty="0" smtClean="0"/>
              <a:t>É </a:t>
            </a:r>
            <a:r>
              <a:rPr lang="pt-BR" sz="3200" b="1" dirty="0" smtClean="0">
                <a:solidFill>
                  <a:srgbClr val="C00000"/>
                </a:solidFill>
              </a:rPr>
              <a:t>imprescindível</a:t>
            </a:r>
            <a:r>
              <a:rPr lang="pt-BR" sz="3200" b="1" dirty="0" smtClean="0"/>
              <a:t> que todas as auxiliadoras conheçam o Guia do Trabalho Feminino e não somente os membros da Diretoria</a:t>
            </a:r>
            <a:r>
              <a:rPr lang="pt-BR" sz="3200" dirty="0" smtClean="0"/>
              <a:t>.</a:t>
            </a:r>
            <a:endParaRPr lang="pt-BR" sz="3200" dirty="0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 lnSpcReduction="10000"/>
          </a:bodyPr>
          <a:lstStyle/>
          <a:p>
            <a:endParaRPr lang="pt-BR" dirty="0" smtClean="0"/>
          </a:p>
          <a:p>
            <a:endParaRPr lang="pt-BR" dirty="0"/>
          </a:p>
        </p:txBody>
      </p:sp>
      <p:pic>
        <p:nvPicPr>
          <p:cNvPr id="5" name="Espaço Reservado para Conteúdo 4" descr="page_1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86314" y="1214422"/>
            <a:ext cx="3414900" cy="464347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1000108"/>
            <a:ext cx="8229600" cy="5286412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600" b="1" dirty="0" smtClean="0"/>
              <a:t>“Porque de Deus somos cooperadores;...”(</a:t>
            </a:r>
            <a:r>
              <a:rPr lang="pt-BR" sz="3600" b="1" dirty="0" err="1" smtClean="0"/>
              <a:t>ICor</a:t>
            </a:r>
            <a:r>
              <a:rPr lang="pt-BR" sz="3600" b="1" dirty="0" smtClean="0"/>
              <a:t>.3.9).</a:t>
            </a:r>
            <a:br>
              <a:rPr lang="pt-BR" sz="3600" b="1" dirty="0" smtClean="0"/>
            </a:b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Cooperar é – </a:t>
            </a:r>
            <a:r>
              <a:rPr lang="pt-BR" sz="3600" b="1" dirty="0" smtClean="0">
                <a:solidFill>
                  <a:srgbClr val="C00000"/>
                </a:solidFill>
              </a:rPr>
              <a:t>ajudar, contribuir, auxiliar, colaborar, atuar juntamente com outros.</a:t>
            </a:r>
            <a:br>
              <a:rPr lang="pt-BR" sz="3600" b="1" dirty="0" smtClean="0">
                <a:solidFill>
                  <a:srgbClr val="C00000"/>
                </a:solidFill>
              </a:rPr>
            </a:br>
            <a:r>
              <a:rPr lang="pt-BR" sz="3600" b="1" dirty="0" smtClean="0">
                <a:solidFill>
                  <a:srgbClr val="C00000"/>
                </a:solidFill>
              </a:rPr>
              <a:t/>
            </a:r>
            <a:br>
              <a:rPr lang="pt-BR" sz="3600" b="1" dirty="0" smtClean="0">
                <a:solidFill>
                  <a:srgbClr val="C00000"/>
                </a:solidFill>
              </a:rPr>
            </a:br>
            <a:r>
              <a:rPr lang="pt-BR" sz="3600" b="1" dirty="0" smtClean="0"/>
              <a:t>Devemos entender isto, como um </a:t>
            </a:r>
            <a:r>
              <a:rPr lang="pt-BR" sz="3600" b="1" dirty="0" smtClean="0">
                <a:solidFill>
                  <a:srgbClr val="C00000"/>
                </a:solidFill>
              </a:rPr>
              <a:t>GRANDE</a:t>
            </a:r>
            <a:r>
              <a:rPr lang="pt-BR" sz="3600" b="1" dirty="0" smtClean="0"/>
              <a:t> privilégio!</a:t>
            </a:r>
            <a:br>
              <a:rPr lang="pt-BR" sz="3600" b="1" dirty="0" smtClean="0"/>
            </a:br>
            <a:r>
              <a:rPr lang="pt-BR" b="1" dirty="0" smtClean="0"/>
              <a:t/>
            </a:r>
            <a:br>
              <a:rPr lang="pt-BR" b="1" dirty="0" smtClean="0"/>
            </a:br>
            <a:endParaRPr lang="pt-BR" b="1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3200" b="1" dirty="0" smtClean="0"/>
              <a:t>SER SECRETÁRIA SIGNIFICA:</a:t>
            </a:r>
            <a:endParaRPr lang="pt-BR" sz="3200" b="1" dirty="0"/>
          </a:p>
        </p:txBody>
      </p:sp>
      <p:pic>
        <p:nvPicPr>
          <p:cNvPr id="5" name="Espaço Reservado para Conteúdo 4" descr="6a9ef837d8da362b1a870ef696cdef29--elearning-industry-avatar.jp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457200" y="1843881"/>
            <a:ext cx="4038600" cy="403860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714876" y="1928802"/>
            <a:ext cx="3971924" cy="4197361"/>
          </a:xfrm>
        </p:spPr>
        <p:txBody>
          <a:bodyPr/>
          <a:lstStyle/>
          <a:p>
            <a:endParaRPr lang="pt-BR" dirty="0" smtClean="0"/>
          </a:p>
          <a:p>
            <a:r>
              <a:rPr lang="pt-BR" b="1" dirty="0" smtClean="0">
                <a:solidFill>
                  <a:srgbClr val="C00000"/>
                </a:solidFill>
              </a:rPr>
              <a:t>AJUDANTE</a:t>
            </a:r>
          </a:p>
          <a:p>
            <a:pPr>
              <a:buNone/>
            </a:pPr>
            <a:endParaRPr lang="pt-BR" b="1" dirty="0" smtClean="0">
              <a:solidFill>
                <a:srgbClr val="C00000"/>
              </a:solidFill>
            </a:endParaRPr>
          </a:p>
          <a:p>
            <a:r>
              <a:rPr lang="pt-BR" b="1" dirty="0" smtClean="0">
                <a:solidFill>
                  <a:srgbClr val="C00000"/>
                </a:solidFill>
              </a:rPr>
              <a:t>ASSISTENTE</a:t>
            </a:r>
          </a:p>
          <a:p>
            <a:pPr>
              <a:buNone/>
            </a:pPr>
            <a:endParaRPr lang="pt-BR" b="1" dirty="0" smtClean="0">
              <a:solidFill>
                <a:srgbClr val="C00000"/>
              </a:solidFill>
            </a:endParaRPr>
          </a:p>
          <a:p>
            <a:r>
              <a:rPr lang="pt-BR" b="1" dirty="0" smtClean="0">
                <a:solidFill>
                  <a:srgbClr val="C00000"/>
                </a:solidFill>
              </a:rPr>
              <a:t>AUXILIAR</a:t>
            </a:r>
            <a:endParaRPr lang="pt-BR" b="1" dirty="0">
              <a:solidFill>
                <a:srgbClr val="C0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pt-BR" dirty="0" smtClean="0"/>
          </a:p>
          <a:p>
            <a:endParaRPr lang="pt-BR" dirty="0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00562" y="1600200"/>
            <a:ext cx="4186238" cy="4525963"/>
          </a:xfrm>
        </p:spPr>
        <p:txBody>
          <a:bodyPr/>
          <a:lstStyle/>
          <a:p>
            <a:endParaRPr lang="pt-BR" dirty="0" smtClean="0"/>
          </a:p>
          <a:p>
            <a:r>
              <a:rPr lang="pt-BR" sz="3200" b="1" dirty="0" smtClean="0"/>
              <a:t>Uma boa secretária nunca dispensa o seu caderno de anotações.</a:t>
            </a:r>
          </a:p>
          <a:p>
            <a:r>
              <a:rPr lang="pt-BR" sz="3200" b="1" dirty="0" smtClean="0"/>
              <a:t>Ela não confia somente na sua memória. </a:t>
            </a:r>
            <a:endParaRPr lang="pt-BR" sz="3200" b="1" dirty="0"/>
          </a:p>
        </p:txBody>
      </p:sp>
      <p:pic>
        <p:nvPicPr>
          <p:cNvPr id="5" name="Imagem 4" descr="431b2f372f4d83d0f38c95fafa4c3eb8.jpg"/>
          <p:cNvPicPr/>
          <p:nvPr/>
        </p:nvPicPr>
        <p:blipFill>
          <a:blip r:embed="rId2"/>
          <a:stretch>
            <a:fillRect/>
          </a:stretch>
        </p:blipFill>
        <p:spPr>
          <a:xfrm>
            <a:off x="785786" y="1714488"/>
            <a:ext cx="3357586" cy="4311649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500042"/>
            <a:ext cx="8229600" cy="6072230"/>
          </a:xfrm>
        </p:spPr>
        <p:txBody>
          <a:bodyPr>
            <a:normAutofit fontScale="90000"/>
          </a:bodyPr>
          <a:lstStyle/>
          <a:p>
            <a:pPr lvl="0"/>
            <a:r>
              <a:rPr lang="pt-BR" sz="3100" b="1" i="1" dirty="0" smtClean="0">
                <a:solidFill>
                  <a:srgbClr val="C00000"/>
                </a:solidFill>
              </a:rPr>
              <a:t/>
            </a:r>
            <a:br>
              <a:rPr lang="pt-BR" sz="3100" b="1" i="1" dirty="0" smtClean="0">
                <a:solidFill>
                  <a:srgbClr val="C00000"/>
                </a:solidFill>
              </a:rPr>
            </a:br>
            <a:r>
              <a:rPr lang="pt-BR" sz="3100" b="1" i="1" dirty="0" smtClean="0">
                <a:solidFill>
                  <a:srgbClr val="C00000"/>
                </a:solidFill>
              </a:rPr>
              <a:t/>
            </a:r>
            <a:br>
              <a:rPr lang="pt-BR" sz="3100" b="1" i="1" dirty="0" smtClean="0">
                <a:solidFill>
                  <a:srgbClr val="C00000"/>
                </a:solidFill>
              </a:rPr>
            </a:br>
            <a:r>
              <a:rPr lang="pt-BR" sz="3100" b="1" i="1" dirty="0" smtClean="0">
                <a:solidFill>
                  <a:srgbClr val="C00000"/>
                </a:solidFill>
              </a:rPr>
              <a:t/>
            </a:r>
            <a:br>
              <a:rPr lang="pt-BR" sz="3100" b="1" i="1" dirty="0" smtClean="0">
                <a:solidFill>
                  <a:srgbClr val="C00000"/>
                </a:solidFill>
              </a:rPr>
            </a:br>
            <a:r>
              <a:rPr lang="pt-BR" sz="3100" b="1" i="1" dirty="0" smtClean="0">
                <a:solidFill>
                  <a:srgbClr val="C00000"/>
                </a:solidFill>
              </a:rPr>
              <a:t/>
            </a:r>
            <a:br>
              <a:rPr lang="pt-BR" sz="3100" b="1" i="1" dirty="0" smtClean="0">
                <a:solidFill>
                  <a:srgbClr val="C00000"/>
                </a:solidFill>
              </a:rPr>
            </a:br>
            <a:r>
              <a:rPr lang="pt-BR" sz="3100" b="1" i="1" dirty="0" smtClean="0"/>
              <a:t>CARACTERÍSTICAS DE UMA SECRETÁRIA</a:t>
            </a:r>
            <a:br>
              <a:rPr lang="pt-BR" sz="3100" b="1" i="1" dirty="0" smtClean="0"/>
            </a:br>
            <a:r>
              <a:rPr lang="pt-BR" sz="3100" b="1" i="1" dirty="0" smtClean="0">
                <a:solidFill>
                  <a:srgbClr val="C00000"/>
                </a:solidFill>
              </a:rPr>
              <a:t/>
            </a:r>
            <a:br>
              <a:rPr lang="pt-BR" sz="3100" b="1" i="1" dirty="0" smtClean="0">
                <a:solidFill>
                  <a:srgbClr val="C00000"/>
                </a:solidFill>
              </a:rPr>
            </a:br>
            <a:r>
              <a:rPr lang="pt-BR" sz="3100" b="1" i="1" dirty="0" smtClean="0">
                <a:solidFill>
                  <a:srgbClr val="C00000"/>
                </a:solidFill>
              </a:rPr>
              <a:t>SER ORGANIZADA </a:t>
            </a:r>
            <a:r>
              <a:rPr lang="pt-BR" sz="3100" b="1" i="1" dirty="0" smtClean="0"/>
              <a:t>– a organização é um predicado que não pode faltar na vida de uma secretária.</a:t>
            </a:r>
            <a:br>
              <a:rPr lang="pt-BR" sz="3100" b="1" i="1" dirty="0" smtClean="0"/>
            </a:br>
            <a:r>
              <a:rPr lang="pt-BR" sz="3100" b="1" i="1" dirty="0" smtClean="0"/>
              <a:t/>
            </a:r>
            <a:br>
              <a:rPr lang="pt-BR" sz="3100" b="1" i="1" dirty="0" smtClean="0"/>
            </a:br>
            <a:r>
              <a:rPr lang="pt-BR" sz="3100" b="1" i="1" dirty="0" smtClean="0">
                <a:solidFill>
                  <a:srgbClr val="C00000"/>
                </a:solidFill>
              </a:rPr>
              <a:t>SER ATENTA </a:t>
            </a:r>
            <a:r>
              <a:rPr lang="pt-BR" sz="3100" b="1" i="1" dirty="0" smtClean="0"/>
              <a:t>– ela precisa estar atenta a tudo o que acontece na reunião para anotar e auxiliar de fato, a Primeira Secretária.</a:t>
            </a:r>
            <a:br>
              <a:rPr lang="pt-BR" sz="3100" b="1" i="1" dirty="0" smtClean="0"/>
            </a:br>
            <a:r>
              <a:rPr lang="pt-BR" sz="3100" b="1" i="1" dirty="0" smtClean="0"/>
              <a:t/>
            </a:r>
            <a:br>
              <a:rPr lang="pt-BR" sz="3100" b="1" i="1" dirty="0" smtClean="0"/>
            </a:br>
            <a:r>
              <a:rPr lang="pt-BR" sz="3100" b="1" i="1" dirty="0" smtClean="0">
                <a:solidFill>
                  <a:srgbClr val="C00000"/>
                </a:solidFill>
              </a:rPr>
              <a:t> SER BEM INFORMADA </a:t>
            </a:r>
            <a:r>
              <a:rPr lang="pt-BR" sz="3100" b="1" i="1" dirty="0" smtClean="0"/>
              <a:t>– saber o que envolve o nosso trabalho, saber do que se trata a reunião, para que também possa auxiliar com qualidade e sabedoria.</a:t>
            </a:r>
            <a:br>
              <a:rPr lang="pt-BR" sz="3100" b="1" i="1" dirty="0" smtClean="0"/>
            </a:br>
            <a:r>
              <a:rPr lang="pt-BR" sz="3100" b="1" i="1" dirty="0" smtClean="0"/>
              <a:t/>
            </a:r>
            <a:br>
              <a:rPr lang="pt-BR" sz="3100" b="1" i="1" dirty="0" smtClean="0"/>
            </a:br>
            <a:r>
              <a:rPr lang="pt-BR" sz="3100" b="1" i="1" dirty="0" smtClean="0"/>
              <a:t/>
            </a:r>
            <a:br>
              <a:rPr lang="pt-BR" sz="3100" b="1" i="1" dirty="0" smtClean="0"/>
            </a:br>
            <a:r>
              <a:rPr lang="pt-BR" sz="3100" dirty="0" smtClean="0"/>
              <a:t/>
            </a:r>
            <a:br>
              <a:rPr lang="pt-BR" sz="3100" dirty="0" smtClean="0"/>
            </a:br>
            <a:endParaRPr lang="pt-BR" sz="31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500042"/>
            <a:ext cx="8229600" cy="6000792"/>
          </a:xfrm>
        </p:spPr>
        <p:txBody>
          <a:bodyPr>
            <a:normAutofit/>
          </a:bodyPr>
          <a:lstStyle/>
          <a:p>
            <a:pPr lvl="0"/>
            <a:r>
              <a:rPr lang="pt-BR" sz="2800" b="1" i="1" dirty="0" smtClean="0">
                <a:solidFill>
                  <a:srgbClr val="C00000"/>
                </a:solidFill>
              </a:rPr>
              <a:t/>
            </a:r>
            <a:br>
              <a:rPr lang="pt-BR" sz="2800" b="1" i="1" dirty="0" smtClean="0">
                <a:solidFill>
                  <a:srgbClr val="C00000"/>
                </a:solidFill>
              </a:rPr>
            </a:br>
            <a:r>
              <a:rPr lang="pt-BR" sz="2800" b="1" i="1" dirty="0" smtClean="0">
                <a:solidFill>
                  <a:srgbClr val="C00000"/>
                </a:solidFill>
              </a:rPr>
              <a:t/>
            </a:r>
            <a:br>
              <a:rPr lang="pt-BR" sz="2800" b="1" i="1" dirty="0" smtClean="0">
                <a:solidFill>
                  <a:srgbClr val="C00000"/>
                </a:solidFill>
              </a:rPr>
            </a:br>
            <a:r>
              <a:rPr lang="pt-BR" sz="2800" b="1" i="1" dirty="0" smtClean="0">
                <a:solidFill>
                  <a:srgbClr val="C00000"/>
                </a:solidFill>
              </a:rPr>
              <a:t/>
            </a:r>
            <a:br>
              <a:rPr lang="pt-BR" sz="2800" b="1" i="1" dirty="0" smtClean="0">
                <a:solidFill>
                  <a:srgbClr val="C00000"/>
                </a:solidFill>
              </a:rPr>
            </a:br>
            <a:r>
              <a:rPr lang="pt-BR" sz="2800" b="1" i="1" dirty="0" smtClean="0">
                <a:solidFill>
                  <a:srgbClr val="C00000"/>
                </a:solidFill>
              </a:rPr>
              <a:t>SER HUMILDE </a:t>
            </a:r>
            <a:r>
              <a:rPr lang="pt-BR" sz="2800" b="1" i="1" dirty="0" smtClean="0"/>
              <a:t>– reconhecer quando precisa de ajuda.</a:t>
            </a:r>
            <a:br>
              <a:rPr lang="pt-BR" sz="2800" b="1" i="1" dirty="0" smtClean="0"/>
            </a:br>
            <a:r>
              <a:rPr lang="pt-BR" sz="2800" b="1" i="1" dirty="0" smtClean="0"/>
              <a:t/>
            </a:r>
            <a:br>
              <a:rPr lang="pt-BR" sz="2800" b="1" i="1" dirty="0" smtClean="0"/>
            </a:br>
            <a:r>
              <a:rPr lang="pt-BR" sz="2800" b="1" i="1" dirty="0" smtClean="0">
                <a:solidFill>
                  <a:srgbClr val="C00000"/>
                </a:solidFill>
              </a:rPr>
              <a:t>TER ZELO PELA OBRA DO SENHOR:</a:t>
            </a:r>
            <a:br>
              <a:rPr lang="pt-BR" sz="2800" b="1" i="1" dirty="0" smtClean="0">
                <a:solidFill>
                  <a:srgbClr val="C00000"/>
                </a:solidFill>
              </a:rPr>
            </a:br>
            <a:r>
              <a:rPr lang="pt-BR" sz="2800" b="1" i="1" dirty="0" smtClean="0"/>
              <a:t>Exercer sua função com capricho e dedicação.</a:t>
            </a:r>
            <a:br>
              <a:rPr lang="pt-BR" sz="2800" b="1" i="1" dirty="0" smtClean="0"/>
            </a:br>
            <a:r>
              <a:rPr lang="pt-BR" sz="2800" b="1" i="1" dirty="0" smtClean="0"/>
              <a:t/>
            </a:r>
            <a:br>
              <a:rPr lang="pt-BR" sz="2800" b="1" i="1" dirty="0" smtClean="0"/>
            </a:br>
            <a:r>
              <a:rPr lang="pt-BR" sz="2800" b="1" i="1" dirty="0" smtClean="0">
                <a:solidFill>
                  <a:srgbClr val="C00000"/>
                </a:solidFill>
              </a:rPr>
              <a:t>É PRECISO GOSTAR DE HISTÓRIA TAMBÉM</a:t>
            </a:r>
            <a:r>
              <a:rPr lang="pt-BR" sz="2800" b="1" i="1" dirty="0" smtClean="0"/>
              <a:t> (crivo meu):</a:t>
            </a:r>
            <a:br>
              <a:rPr lang="pt-BR" sz="2800" b="1" i="1" dirty="0" smtClean="0"/>
            </a:br>
            <a:r>
              <a:rPr lang="pt-BR" sz="2800" b="1" i="1" dirty="0" smtClean="0"/>
              <a:t>Ter prazer em registrar a nossa história como auxiliadoras na SAF, Federação, </a:t>
            </a:r>
            <a:r>
              <a:rPr lang="pt-BR" sz="2800" b="1" i="1" dirty="0" err="1" smtClean="0"/>
              <a:t>Sinodal</a:t>
            </a:r>
            <a:r>
              <a:rPr lang="pt-BR" sz="2800" b="1" i="1" dirty="0" smtClean="0"/>
              <a:t> e CNSAFS</a:t>
            </a:r>
            <a:r>
              <a:rPr lang="pt-BR" sz="2800" i="1" dirty="0" smtClean="0"/>
              <a:t>.</a:t>
            </a:r>
            <a:br>
              <a:rPr lang="pt-BR" sz="2800" i="1" dirty="0" smtClean="0"/>
            </a:br>
            <a:endParaRPr lang="pt-BR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928670"/>
            <a:ext cx="8229600" cy="5500726"/>
          </a:xfrm>
        </p:spPr>
        <p:txBody>
          <a:bodyPr>
            <a:normAutofit/>
          </a:bodyPr>
          <a:lstStyle/>
          <a:p>
            <a:r>
              <a:rPr lang="pt-BR" sz="3200" b="1" i="1" dirty="0" smtClean="0"/>
              <a:t/>
            </a:r>
            <a:br>
              <a:rPr lang="pt-BR" sz="3200" b="1" i="1" dirty="0" smtClean="0"/>
            </a:br>
            <a:r>
              <a:rPr lang="pt-BR" sz="3200" b="1" i="1" dirty="0" smtClean="0"/>
              <a:t/>
            </a:r>
            <a:br>
              <a:rPr lang="pt-BR" sz="3200" b="1" i="1" dirty="0" smtClean="0"/>
            </a:br>
            <a:r>
              <a:rPr lang="pt-BR" sz="3200" b="1" i="1" dirty="0" smtClean="0"/>
              <a:t>Temos aqui mais características que qualificam ainda mais a secretária:</a:t>
            </a:r>
            <a:br>
              <a:rPr lang="pt-BR" sz="3200" b="1" i="1" dirty="0" smtClean="0"/>
            </a:br>
            <a:r>
              <a:rPr lang="pt-BR" sz="3200" b="1" i="1" dirty="0" smtClean="0"/>
              <a:t/>
            </a:r>
            <a:br>
              <a:rPr lang="pt-BR" sz="3200" b="1" i="1" dirty="0" smtClean="0"/>
            </a:br>
            <a:r>
              <a:rPr lang="pt-BR" sz="3200" b="1" i="1" dirty="0" smtClean="0">
                <a:solidFill>
                  <a:srgbClr val="C00000"/>
                </a:solidFill>
              </a:rPr>
              <a:t>Assiduidade</a:t>
            </a:r>
            <a:br>
              <a:rPr lang="pt-BR" sz="3200" b="1" i="1" dirty="0" smtClean="0">
                <a:solidFill>
                  <a:srgbClr val="C00000"/>
                </a:solidFill>
              </a:rPr>
            </a:br>
            <a:r>
              <a:rPr lang="pt-BR" sz="3200" b="1" i="1" dirty="0" smtClean="0">
                <a:solidFill>
                  <a:srgbClr val="C00000"/>
                </a:solidFill>
              </a:rPr>
              <a:t/>
            </a:r>
            <a:br>
              <a:rPr lang="pt-BR" sz="3200" b="1" i="1" dirty="0" smtClean="0">
                <a:solidFill>
                  <a:srgbClr val="C00000"/>
                </a:solidFill>
              </a:rPr>
            </a:br>
            <a:r>
              <a:rPr lang="pt-BR" sz="3200" b="1" i="1" dirty="0" smtClean="0">
                <a:solidFill>
                  <a:srgbClr val="C00000"/>
                </a:solidFill>
              </a:rPr>
              <a:t>Pontualidade</a:t>
            </a:r>
            <a:br>
              <a:rPr lang="pt-BR" sz="3200" b="1" i="1" dirty="0" smtClean="0">
                <a:solidFill>
                  <a:srgbClr val="C00000"/>
                </a:solidFill>
              </a:rPr>
            </a:br>
            <a:r>
              <a:rPr lang="pt-BR" sz="3200" b="1" i="1" dirty="0" smtClean="0">
                <a:solidFill>
                  <a:srgbClr val="C00000"/>
                </a:solidFill>
              </a:rPr>
              <a:t/>
            </a:r>
            <a:br>
              <a:rPr lang="pt-BR" sz="3200" b="1" i="1" dirty="0" smtClean="0">
                <a:solidFill>
                  <a:srgbClr val="C00000"/>
                </a:solidFill>
              </a:rPr>
            </a:br>
            <a:r>
              <a:rPr lang="pt-BR" sz="3200" b="1" i="1" dirty="0" smtClean="0">
                <a:solidFill>
                  <a:srgbClr val="C00000"/>
                </a:solidFill>
              </a:rPr>
              <a:t>Discrição</a:t>
            </a:r>
            <a:br>
              <a:rPr lang="pt-BR" sz="3200" b="1" i="1" dirty="0" smtClean="0">
                <a:solidFill>
                  <a:srgbClr val="C00000"/>
                </a:solidFill>
              </a:rPr>
            </a:br>
            <a:endParaRPr lang="pt-BR" sz="3200" i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571480"/>
            <a:ext cx="8229600" cy="5929354"/>
          </a:xfrm>
        </p:spPr>
        <p:txBody>
          <a:bodyPr>
            <a:normAutofit fontScale="90000"/>
          </a:bodyPr>
          <a:lstStyle/>
          <a:p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Art. 16 </a:t>
            </a:r>
            <a:r>
              <a:rPr lang="pt-BR" sz="3600" dirty="0" smtClean="0"/>
              <a:t>– </a:t>
            </a:r>
            <a:r>
              <a:rPr lang="pt-BR" sz="3600" b="1" dirty="0" smtClean="0">
                <a:solidFill>
                  <a:srgbClr val="C00000"/>
                </a:solidFill>
              </a:rPr>
              <a:t>Compete a Segunda Secretária na SAF: </a:t>
            </a:r>
            <a:br>
              <a:rPr lang="pt-BR" sz="3600" b="1" dirty="0" smtClean="0">
                <a:solidFill>
                  <a:srgbClr val="C00000"/>
                </a:solidFill>
              </a:rPr>
            </a:br>
            <a:r>
              <a:rPr lang="pt-BR" sz="3600" b="1" dirty="0" smtClean="0">
                <a:solidFill>
                  <a:srgbClr val="C00000"/>
                </a:solidFill>
              </a:rPr>
              <a:t> </a:t>
            </a: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a)Substituir a Primeira Secretária em suas faltas e impedimentos;</a:t>
            </a:r>
            <a:br>
              <a:rPr lang="pt-BR" sz="3600" b="1" dirty="0" smtClean="0"/>
            </a:br>
            <a:r>
              <a:rPr lang="pt-BR" sz="3600" b="1" dirty="0" smtClean="0"/>
              <a:t>b) Encarregar-se da correspondência, dando ciência dela à SAF; </a:t>
            </a:r>
            <a:br>
              <a:rPr lang="pt-BR" sz="3600" b="1" dirty="0" smtClean="0"/>
            </a:br>
            <a:r>
              <a:rPr lang="pt-BR" sz="3600" b="1" dirty="0" smtClean="0"/>
              <a:t>c) Cumprimentar, em nome da SAF, as sócias em seus aniversários e em outras ocasiões especiais; </a:t>
            </a:r>
            <a:br>
              <a:rPr lang="pt-BR" sz="3600" b="1" dirty="0" smtClean="0"/>
            </a:br>
            <a:r>
              <a:rPr lang="pt-BR" sz="3600" b="1" dirty="0" smtClean="0"/>
              <a:t>d) Cuidar do arquivo, da </a:t>
            </a:r>
            <a:r>
              <a:rPr lang="pt-BR" sz="3600" b="1" dirty="0" err="1" smtClean="0"/>
              <a:t>frequência</a:t>
            </a:r>
            <a:r>
              <a:rPr lang="pt-BR" sz="3600" b="1" dirty="0" smtClean="0"/>
              <a:t> e do rol das sócias.</a:t>
            </a:r>
            <a:br>
              <a:rPr lang="pt-BR" sz="3600" b="1" dirty="0" smtClean="0"/>
            </a:br>
            <a:endParaRPr lang="pt-BR" sz="3600" b="1" i="1" dirty="0"/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28596" y="285728"/>
            <a:ext cx="8229600" cy="6286544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600" b="1" i="1" dirty="0" smtClean="0"/>
              <a:t>VAMOS AS ATRIBUIÇÕES:</a:t>
            </a: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600" b="1" dirty="0" smtClean="0"/>
              <a:t>a) Substituir a Primeira Secretária em suas faltas e impedimentos.</a:t>
            </a:r>
            <a:br>
              <a:rPr lang="pt-BR" sz="3600" b="1" dirty="0" smtClean="0"/>
            </a:b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A Segunda Secretária deve saber redigir atas, como a Primeira Secretária.</a:t>
            </a:r>
            <a:br>
              <a:rPr lang="pt-BR" sz="3600" b="1" dirty="0" smtClean="0"/>
            </a:b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Ela precisa estar tão habilitada e ser tão assídua e pontual às reuniões, quanto a Primeira Secretária.</a:t>
            </a:r>
            <a:br>
              <a:rPr lang="pt-BR" sz="3600" b="1" dirty="0" smtClean="0"/>
            </a:br>
            <a:endParaRPr lang="pt-BR" sz="3600" b="1" dirty="0"/>
          </a:p>
        </p:txBody>
      </p:sp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357158" y="928670"/>
            <a:ext cx="8229600" cy="5429288"/>
          </a:xfrm>
        </p:spPr>
        <p:txBody>
          <a:bodyPr>
            <a:normAutofit fontScale="90000"/>
          </a:bodyPr>
          <a:lstStyle/>
          <a:p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>b) Encarrega-se da correspondência, dando ciência dela à SAF.</a:t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>A Segunda Secretária precisa ser alguém atenta</a:t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>às informações que chegam para a SAF e que são enviadas pela SAF.</a:t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>As convocações recebidas, os convites ...</a:t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>Enfim, não pode ser alguém desatenta.  </a:t>
            </a:r>
            <a:r>
              <a:rPr lang="pt-BR" sz="4000" b="1" dirty="0" smtClean="0">
                <a:latin typeface="+mn-lt"/>
              </a:rPr>
              <a:t/>
            </a:r>
            <a:br>
              <a:rPr lang="pt-BR" sz="40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r>
              <a:rPr lang="pt-BR" sz="3600" b="1" dirty="0" smtClean="0">
                <a:latin typeface="+mn-lt"/>
              </a:rPr>
              <a:t/>
            </a:r>
            <a:br>
              <a:rPr lang="pt-BR" sz="3600" b="1" dirty="0" smtClean="0">
                <a:latin typeface="+mn-lt"/>
              </a:rPr>
            </a:br>
            <a:endParaRPr lang="pt-BR" sz="3600" b="1" dirty="0">
              <a:latin typeface="+mn-lt"/>
            </a:endParaRPr>
          </a:p>
        </p:txBody>
      </p:sp>
    </p:spTree>
  </p:cSld>
  <p:clrMapOvr>
    <a:masterClrMapping/>
  </p:clrMapOvr>
  <p:transition>
    <p:blinds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96974"/>
          </a:xfrm>
        </p:spPr>
        <p:txBody>
          <a:bodyPr>
            <a:noAutofit/>
          </a:bodyPr>
          <a:lstStyle/>
          <a:p>
            <a:r>
              <a:rPr lang="pt-BR" sz="3600" b="1" dirty="0" smtClean="0"/>
              <a:t>Quais os meios de comunicação usados hoje para nos manter informadas?</a:t>
            </a:r>
            <a:endParaRPr lang="pt-BR" sz="3600" b="1" dirty="0"/>
          </a:p>
        </p:txBody>
      </p:sp>
      <p:pic>
        <p:nvPicPr>
          <p:cNvPr id="5" name="Espaço Reservado para Conteúdo 4" descr="Figura-Whatsapp-Verde-PNG.pn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457200" y="1843881"/>
            <a:ext cx="4038600" cy="4038600"/>
          </a:xfrm>
        </p:spPr>
      </p:pic>
      <p:pic>
        <p:nvPicPr>
          <p:cNvPr id="10" name="Espaço Reservado para Conteúdo 9" descr="images.jpg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720400" y="2428868"/>
            <a:ext cx="3976097" cy="2928957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b="1" dirty="0" smtClean="0"/>
              <a:t>Há diversos meios de comunicação</a:t>
            </a:r>
            <a:endParaRPr lang="pt-BR" b="1" dirty="0"/>
          </a:p>
        </p:txBody>
      </p:sp>
      <p:pic>
        <p:nvPicPr>
          <p:cNvPr id="5" name="Espaço Reservado para Conteúdo 4" descr="3ab1ba9c53ddc848df8eb181d42d9342.png"/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457200" y="2578172"/>
            <a:ext cx="4038600" cy="257001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6" name="Espaço Reservado para Conteúdo 5" descr="image_preview.png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762500" y="2282031"/>
            <a:ext cx="3810000" cy="3162300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28596" y="928670"/>
            <a:ext cx="8229600" cy="5357850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c) Cumprimentar, em nome da SAF, as sócias em seus aniversários e em outras ocasiões especiais;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Ser zelosa e não esquecer do aniversário de ninguém. Quem fica feliz ao ser esquecido?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Não somente nos aniversários mas nas bodas de casamento, nas formaturas, e etc.</a:t>
            </a:r>
            <a:br>
              <a:rPr lang="pt-BR" sz="3200" b="1" dirty="0" smtClean="0"/>
            </a:br>
            <a:r>
              <a:rPr lang="pt-BR" sz="3200" b="1" dirty="0" smtClean="0"/>
              <a:t> </a:t>
            </a:r>
            <a:br>
              <a:rPr lang="pt-BR" sz="3200" b="1" dirty="0" smtClean="0"/>
            </a:br>
            <a:endParaRPr lang="pt-BR" sz="3200" b="1" i="1" dirty="0"/>
          </a:p>
        </p:txBody>
      </p:sp>
    </p:spTree>
  </p:cSld>
  <p:clrMapOvr>
    <a:masterClrMapping/>
  </p:clrMapOvr>
  <p:transition>
    <p:push dir="u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571480"/>
            <a:ext cx="8229600" cy="5857916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d) Cuidar do arquivo, da </a:t>
            </a:r>
            <a:r>
              <a:rPr lang="pt-BR" sz="3200" b="1" dirty="0" err="1" smtClean="0"/>
              <a:t>frequência</a:t>
            </a:r>
            <a:r>
              <a:rPr lang="pt-BR" sz="3200" b="1" dirty="0" smtClean="0"/>
              <a:t> e do rol das sócias.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A Segunda Secretária é a responsável pela </a:t>
            </a:r>
            <a:r>
              <a:rPr lang="pt-BR" sz="3200" b="1" dirty="0" smtClean="0">
                <a:solidFill>
                  <a:srgbClr val="C00000"/>
                </a:solidFill>
              </a:rPr>
              <a:t>preservação</a:t>
            </a:r>
            <a:r>
              <a:rPr lang="pt-BR" sz="3200" b="1" dirty="0" smtClean="0"/>
              <a:t> da história da SAF.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Cuida do Livro de Presença,</a:t>
            </a:r>
            <a:br>
              <a:rPr lang="pt-BR" sz="3200" b="1" dirty="0" smtClean="0"/>
            </a:br>
            <a:r>
              <a:rPr lang="pt-BR" sz="3200" b="1" dirty="0" smtClean="0"/>
              <a:t>e ter sempre atualizado o rol das sócias.</a:t>
            </a:r>
            <a:br>
              <a:rPr lang="pt-BR" sz="3200" b="1" dirty="0" smtClean="0"/>
            </a:br>
            <a:endParaRPr lang="pt-BR" sz="3200" b="1" dirty="0"/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154758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300" b="1" dirty="0" smtClean="0"/>
              <a:t>Art. 53 – </a:t>
            </a:r>
            <a:r>
              <a:rPr lang="pt-BR" sz="3300" b="1" dirty="0" smtClean="0">
                <a:solidFill>
                  <a:srgbClr val="C00000"/>
                </a:solidFill>
              </a:rPr>
              <a:t>Compete a Segunda Secretária na Federação/</a:t>
            </a:r>
            <a:r>
              <a:rPr lang="pt-BR" sz="3300" b="1" dirty="0" err="1" smtClean="0">
                <a:solidFill>
                  <a:srgbClr val="C00000"/>
                </a:solidFill>
              </a:rPr>
              <a:t>Sinodal</a:t>
            </a:r>
            <a:r>
              <a:rPr lang="pt-BR" sz="3300" b="1" dirty="0" smtClean="0">
                <a:solidFill>
                  <a:srgbClr val="C00000"/>
                </a:solidFill>
              </a:rPr>
              <a:t>:</a:t>
            </a:r>
            <a:r>
              <a:rPr lang="pt-BR" sz="3300" b="1" dirty="0" smtClean="0"/>
              <a:t/>
            </a:r>
            <a:br>
              <a:rPr lang="pt-BR" sz="3300" b="1" dirty="0" smtClean="0"/>
            </a:br>
            <a:r>
              <a:rPr lang="pt-BR" sz="3300" b="1" dirty="0" smtClean="0"/>
              <a:t> </a:t>
            </a:r>
            <a:br>
              <a:rPr lang="pt-BR" sz="3300" b="1" dirty="0" smtClean="0"/>
            </a:br>
            <a:r>
              <a:rPr lang="pt-BR" sz="3300" b="1" dirty="0" smtClean="0"/>
              <a:t>a) Substituir a Primeira Secretária em suas faltas e impedimentos eventuais </a:t>
            </a:r>
            <a:br>
              <a:rPr lang="pt-BR" sz="3300" b="1" dirty="0" smtClean="0"/>
            </a:br>
            <a:r>
              <a:rPr lang="pt-BR" sz="3300" b="1" dirty="0" smtClean="0"/>
              <a:t>b) Auxiliar a Primeira Secretária nas suas funções no decorrer dos congressos; </a:t>
            </a:r>
            <a:br>
              <a:rPr lang="pt-BR" sz="3300" b="1" dirty="0" smtClean="0"/>
            </a:br>
            <a:r>
              <a:rPr lang="pt-BR" sz="3300" b="1" dirty="0" smtClean="0"/>
              <a:t>c) Exercer as funções de relações públicas, enviando também correspondências não oficiais.</a:t>
            </a:r>
            <a:br>
              <a:rPr lang="pt-BR" sz="3300" b="1" dirty="0" smtClean="0"/>
            </a:br>
            <a:r>
              <a:rPr lang="pt-BR" sz="3300" b="1" dirty="0" smtClean="0"/>
              <a:t> </a:t>
            </a:r>
            <a:r>
              <a:rPr lang="pt-BR" sz="3300" dirty="0" smtClean="0"/>
              <a:t/>
            </a:r>
            <a:br>
              <a:rPr lang="pt-BR" sz="3300" dirty="0" smtClean="0"/>
            </a:br>
            <a:endParaRPr lang="pt-BR" sz="33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083320"/>
          </a:xfrm>
        </p:spPr>
        <p:txBody>
          <a:bodyPr>
            <a:normAutofit/>
          </a:bodyPr>
          <a:lstStyle/>
          <a:p>
            <a:r>
              <a:rPr lang="pt-BR" sz="3200" b="1" dirty="0" smtClean="0"/>
              <a:t>Vejamos as atribuições: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a) Substituir a Primeira Secretária em suas faltas e impedimentos eventuais.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Aqui são as mesmas atribuições tanto para a Segunda Secretária da SAF, Federação e </a:t>
            </a:r>
            <a:r>
              <a:rPr lang="pt-BR" sz="3200" b="1" dirty="0" err="1" smtClean="0"/>
              <a:t>Sinodal</a:t>
            </a:r>
            <a:r>
              <a:rPr lang="pt-BR" sz="3200" b="1" dirty="0" smtClean="0"/>
              <a:t> e Nacional.</a:t>
            </a:r>
            <a:br>
              <a:rPr lang="pt-BR" sz="3200" b="1" dirty="0" smtClean="0"/>
            </a:br>
            <a:endParaRPr lang="pt-BR" sz="3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500042"/>
            <a:ext cx="8229600" cy="5857916"/>
          </a:xfrm>
        </p:spPr>
        <p:txBody>
          <a:bodyPr>
            <a:normAutofit fontScale="90000"/>
          </a:bodyPr>
          <a:lstStyle/>
          <a:p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b) Auxiliar a Primeira Secretária nas suas funções no decorrer dos congressos; 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No congresso, o trabalho é dobrado. É preciso estar bem atenta e verificar as informações de forma correta, para que a Primeira Secretária faça o devido registro.</a:t>
            </a:r>
            <a:br>
              <a:rPr lang="pt-BR" sz="3200" b="1" dirty="0" smtClean="0"/>
            </a:br>
            <a:r>
              <a:rPr lang="pt-BR" sz="3200" b="1" dirty="0" smtClean="0"/>
              <a:t> </a:t>
            </a:r>
            <a:br>
              <a:rPr lang="pt-BR" sz="3200" b="1" dirty="0" smtClean="0"/>
            </a:br>
            <a:endParaRPr lang="pt-BR" sz="3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857232"/>
            <a:ext cx="8229600" cy="5500726"/>
          </a:xfrm>
        </p:spPr>
        <p:txBody>
          <a:bodyPr>
            <a:normAutofit fontScale="90000"/>
          </a:bodyPr>
          <a:lstStyle/>
          <a:p>
            <a:r>
              <a:rPr lang="pt-BR" sz="3200" dirty="0" smtClean="0"/>
              <a:t> </a:t>
            </a:r>
            <a:br>
              <a:rPr lang="pt-BR" sz="3200" dirty="0" smtClean="0"/>
            </a:br>
            <a:r>
              <a:rPr lang="pt-BR" sz="3200" b="1" dirty="0" smtClean="0"/>
              <a:t>Art. 79 </a:t>
            </a:r>
            <a:r>
              <a:rPr lang="pt-BR" sz="3200" dirty="0" smtClean="0"/>
              <a:t>– </a:t>
            </a:r>
            <a:r>
              <a:rPr lang="pt-BR" sz="3200" b="1" dirty="0" smtClean="0">
                <a:solidFill>
                  <a:srgbClr val="C00000"/>
                </a:solidFill>
              </a:rPr>
              <a:t>Compete a Segunda Secretária da Confederação Nacional:</a:t>
            </a: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 </a:t>
            </a:r>
            <a:br>
              <a:rPr lang="pt-BR" sz="3200" b="1" dirty="0" smtClean="0"/>
            </a:br>
            <a:r>
              <a:rPr lang="pt-BR" sz="3200" b="1" dirty="0" smtClean="0"/>
              <a:t>a) substituir a Primeira Secretária em suas faltas e impedimentos eventuais; </a:t>
            </a:r>
            <a:br>
              <a:rPr lang="pt-BR" sz="3200" b="1" dirty="0" smtClean="0"/>
            </a:br>
            <a:r>
              <a:rPr lang="pt-BR" sz="3200" b="1" dirty="0" smtClean="0"/>
              <a:t>b) exercer as funções de relações públicas; </a:t>
            </a:r>
            <a:br>
              <a:rPr lang="pt-BR" sz="3200" b="1" dirty="0" smtClean="0"/>
            </a:br>
            <a:r>
              <a:rPr lang="pt-BR" sz="3200" b="1" dirty="0" smtClean="0"/>
              <a:t>c) organizar os protocolos de papéis que forem apresentados ao Congresso e encaminhá-los a Secretária Executiva; </a:t>
            </a:r>
            <a:br>
              <a:rPr lang="pt-BR" sz="3200" b="1" dirty="0" smtClean="0"/>
            </a:br>
            <a:r>
              <a:rPr lang="pt-BR" sz="3200" b="1" dirty="0" smtClean="0"/>
              <a:t>d) auxiliar a Primeira Secretária nas suas funções no decorrer dos congressos.</a:t>
            </a:r>
            <a:br>
              <a:rPr lang="pt-BR" sz="3200" b="1" dirty="0" smtClean="0"/>
            </a:br>
            <a:r>
              <a:rPr lang="pt-BR" sz="3200" b="1" dirty="0" smtClean="0"/>
              <a:t> </a:t>
            </a:r>
            <a:br>
              <a:rPr lang="pt-BR" sz="3200" b="1" dirty="0" smtClean="0"/>
            </a:br>
            <a:endParaRPr lang="pt-BR" sz="3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pt-BR" dirty="0" smtClean="0"/>
          </a:p>
          <a:p>
            <a:pPr algn="ctr">
              <a:buNone/>
            </a:pPr>
            <a:r>
              <a:rPr lang="pt-BR" sz="3200" b="1" dirty="0" smtClean="0"/>
              <a:t>c) organizar os protocolos de papéis que forem apresentados ao Congresso e encaminhá-los a Secretária Executiva. </a:t>
            </a:r>
          </a:p>
          <a:p>
            <a:pPr algn="ctr"/>
            <a:endParaRPr lang="pt-BR" sz="3200" b="1" dirty="0"/>
          </a:p>
        </p:txBody>
      </p:sp>
      <p:pic>
        <p:nvPicPr>
          <p:cNvPr id="5" name="Espaço Reservado para Conteúdo 4" descr="1279696bd612acd1334352a877e44624.jpg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5092620" y="1600200"/>
            <a:ext cx="3149760" cy="4525963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EAEAEA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28596" y="1071522"/>
            <a:ext cx="8229600" cy="5643626"/>
          </a:xfrm>
        </p:spPr>
        <p:txBody>
          <a:bodyPr>
            <a:normAutofit fontScale="90000"/>
          </a:bodyPr>
          <a:lstStyle/>
          <a:p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3600" b="1" dirty="0" smtClean="0"/>
              <a:t>Exercer as funções de Relações Públicas</a:t>
            </a:r>
            <a:br>
              <a:rPr lang="pt-BR" sz="3600" b="1" dirty="0" smtClean="0"/>
            </a:br>
            <a:r>
              <a:rPr lang="pt-BR" sz="2800" b="1" dirty="0" smtClean="0"/>
              <a:t/>
            </a:r>
            <a:br>
              <a:rPr lang="pt-BR" sz="2800" b="1" dirty="0" smtClean="0"/>
            </a:br>
            <a:r>
              <a:rPr lang="pt-BR" sz="3600" b="1" dirty="0" smtClean="0"/>
              <a:t>É zelar pelo </a:t>
            </a:r>
            <a:r>
              <a:rPr lang="pt-BR" sz="3600" b="1" dirty="0" smtClean="0">
                <a:solidFill>
                  <a:srgbClr val="C00000"/>
                </a:solidFill>
              </a:rPr>
              <a:t>bom relacionamento </a:t>
            </a:r>
            <a:r>
              <a:rPr lang="pt-BR" sz="3600" b="1" dirty="0" smtClean="0"/>
              <a:t>e </a:t>
            </a:r>
            <a:r>
              <a:rPr lang="pt-BR" sz="3600" b="1" dirty="0" smtClean="0">
                <a:solidFill>
                  <a:srgbClr val="C00000"/>
                </a:solidFill>
              </a:rPr>
              <a:t>boa comunicação </a:t>
            </a:r>
            <a:r>
              <a:rPr lang="pt-BR" sz="3600" b="1" dirty="0" smtClean="0"/>
              <a:t>entre todos os que compõe a comissão executiva e demais participantes, a fim de criar um </a:t>
            </a:r>
            <a:r>
              <a:rPr lang="pt-BR" sz="3600" b="1" dirty="0" smtClean="0">
                <a:solidFill>
                  <a:srgbClr val="C00000"/>
                </a:solidFill>
              </a:rPr>
              <a:t>ambiente agradável</a:t>
            </a:r>
            <a:r>
              <a:rPr lang="pt-BR" sz="3600" b="1" dirty="0" smtClean="0"/>
              <a:t>, visando o bom andamento das reuniões e do trabalho.</a:t>
            </a:r>
            <a:br>
              <a:rPr lang="pt-BR" sz="3600" b="1" dirty="0" smtClean="0"/>
            </a:br>
            <a:r>
              <a:rPr lang="pt-BR" sz="3600" b="1" dirty="0" smtClean="0"/>
              <a:t/>
            </a:r>
            <a:br>
              <a:rPr lang="pt-BR" sz="3600" b="1" dirty="0" smtClean="0"/>
            </a:br>
            <a:r>
              <a:rPr lang="pt-BR" sz="3600" b="1" dirty="0" smtClean="0"/>
              <a:t>Entre outras  atribuições, </a:t>
            </a:r>
            <a:r>
              <a:rPr lang="pt-BR" sz="3600" b="1" dirty="0" smtClean="0">
                <a:solidFill>
                  <a:srgbClr val="C00000"/>
                </a:solidFill>
              </a:rPr>
              <a:t>acolher bem </a:t>
            </a:r>
            <a:r>
              <a:rPr lang="pt-BR" sz="3600" b="1" dirty="0" smtClean="0"/>
              <a:t>os visitantes nas reuniões.</a:t>
            </a:r>
            <a:br>
              <a:rPr lang="pt-BR" sz="3600" b="1" dirty="0" smtClean="0"/>
            </a:br>
            <a:r>
              <a:rPr lang="pt-BR" sz="3600" dirty="0" smtClean="0"/>
              <a:t/>
            </a:r>
            <a:br>
              <a:rPr lang="pt-BR" sz="3600" dirty="0" smtClean="0"/>
            </a:br>
            <a:r>
              <a:rPr lang="pt-BR" sz="3100" b="1" dirty="0" smtClean="0"/>
              <a:t/>
            </a:r>
            <a:br>
              <a:rPr lang="pt-BR" sz="3100" b="1" dirty="0" smtClean="0"/>
            </a:br>
            <a:r>
              <a:rPr lang="pt-BR" sz="3100" b="1" dirty="0" smtClean="0"/>
              <a:t/>
            </a:r>
            <a:br>
              <a:rPr lang="pt-BR" sz="3100" b="1" dirty="0" smtClean="0"/>
            </a:br>
            <a:r>
              <a:rPr lang="pt-BR" sz="3100" b="1" dirty="0" smtClean="0"/>
              <a:t/>
            </a:r>
            <a:br>
              <a:rPr lang="pt-BR" sz="3100" b="1" dirty="0" smtClean="0"/>
            </a:br>
            <a:r>
              <a:rPr lang="pt-BR" sz="3100" b="1" dirty="0" smtClean="0"/>
              <a:t/>
            </a:r>
            <a:br>
              <a:rPr lang="pt-BR" sz="3100" b="1" dirty="0" smtClean="0"/>
            </a:br>
            <a:endParaRPr lang="pt-BR" sz="31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714356"/>
            <a:ext cx="8229600" cy="5786478"/>
          </a:xfrm>
        </p:spPr>
        <p:txBody>
          <a:bodyPr>
            <a:normAutofit/>
          </a:bodyPr>
          <a:lstStyle/>
          <a:p>
            <a:r>
              <a:rPr lang="pt-BR" sz="3200" b="1" dirty="0" smtClean="0"/>
              <a:t>Quanto à relação com a Primeira e a Segunda Secretária, é preciso que haja </a:t>
            </a:r>
            <a:r>
              <a:rPr lang="pt-BR" sz="3200" b="1" dirty="0" smtClean="0">
                <a:solidFill>
                  <a:srgbClr val="C00000"/>
                </a:solidFill>
              </a:rPr>
              <a:t>companheirismo</a:t>
            </a:r>
            <a:r>
              <a:rPr lang="pt-BR" sz="3200" b="1" dirty="0" smtClean="0"/>
              <a:t> entre as duas.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É um trabalho que depende do </a:t>
            </a:r>
            <a:r>
              <a:rPr lang="pt-BR" sz="3200" b="1" dirty="0" smtClean="0">
                <a:solidFill>
                  <a:srgbClr val="C00000"/>
                </a:solidFill>
              </a:rPr>
              <a:t>bom desempenho de ambas.</a:t>
            </a:r>
            <a:br>
              <a:rPr lang="pt-BR" sz="3200" b="1" dirty="0" smtClean="0">
                <a:solidFill>
                  <a:srgbClr val="C00000"/>
                </a:solidFill>
              </a:rPr>
            </a:br>
            <a:r>
              <a:rPr lang="pt-BR" sz="3200" b="1" dirty="0" smtClean="0">
                <a:solidFill>
                  <a:srgbClr val="C00000"/>
                </a:solidFill>
              </a:rPr>
              <a:t/>
            </a:r>
            <a:br>
              <a:rPr lang="pt-BR" sz="3200" b="1" dirty="0" smtClean="0">
                <a:solidFill>
                  <a:srgbClr val="C00000"/>
                </a:solidFill>
              </a:rPr>
            </a:br>
            <a:r>
              <a:rPr lang="pt-BR" sz="3200" b="1" dirty="0" smtClean="0"/>
              <a:t>Elas tem a mesma responsabilidade: registrar a história do </a:t>
            </a:r>
            <a:r>
              <a:rPr lang="pt-BR" sz="3200" b="1" dirty="0" smtClean="0">
                <a:solidFill>
                  <a:srgbClr val="C00000"/>
                </a:solidFill>
              </a:rPr>
              <a:t>Trabalho Feminino </a:t>
            </a:r>
            <a:r>
              <a:rPr lang="pt-BR" sz="3200" b="1" dirty="0" smtClean="0"/>
              <a:t>com </a:t>
            </a:r>
            <a:r>
              <a:rPr lang="pt-BR" sz="3200" b="1" dirty="0" smtClean="0">
                <a:solidFill>
                  <a:srgbClr val="C00000"/>
                </a:solidFill>
              </a:rPr>
              <a:t>fidelidade</a:t>
            </a:r>
            <a:r>
              <a:rPr lang="pt-BR" sz="3200" b="1" dirty="0" smtClean="0"/>
              <a:t>. </a:t>
            </a:r>
            <a:endParaRPr lang="pt-BR" sz="3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25000" r="-25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sz="3600" b="1" i="1" dirty="0" smtClean="0"/>
              <a:t>Como Deus quer que o sirvamos?</a:t>
            </a:r>
            <a:endParaRPr lang="pt-BR" sz="3600" b="1" i="1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pt-BR" b="1" i="1" dirty="0" smtClean="0"/>
              <a:t>Agora, pois, ó Israel, que é que o Senhor teu Deus pede de ti, senão que temas o Senhor teu Deus, que </a:t>
            </a:r>
            <a:r>
              <a:rPr lang="pt-BR" b="1" i="1" dirty="0" err="1" smtClean="0"/>
              <a:t>andes</a:t>
            </a:r>
            <a:r>
              <a:rPr lang="pt-BR" b="1" i="1" dirty="0" smtClean="0"/>
              <a:t> em todos os seus caminhos, e o ames, e </a:t>
            </a:r>
            <a:r>
              <a:rPr lang="pt-BR" b="1" i="1" dirty="0" smtClean="0">
                <a:solidFill>
                  <a:srgbClr val="C00000"/>
                </a:solidFill>
              </a:rPr>
              <a:t>sirvas</a:t>
            </a:r>
            <a:r>
              <a:rPr lang="pt-BR" b="1" i="1" dirty="0" smtClean="0"/>
              <a:t> ao Senhor teu Deus com </a:t>
            </a:r>
            <a:r>
              <a:rPr lang="pt-BR" b="1" i="1" dirty="0" smtClean="0">
                <a:solidFill>
                  <a:srgbClr val="C00000"/>
                </a:solidFill>
              </a:rPr>
              <a:t>todo</a:t>
            </a:r>
            <a:r>
              <a:rPr lang="pt-BR" b="1" i="1" dirty="0" smtClean="0"/>
              <a:t> o teu coração e com </a:t>
            </a:r>
            <a:r>
              <a:rPr lang="pt-BR" b="1" i="1" dirty="0" smtClean="0">
                <a:solidFill>
                  <a:srgbClr val="C00000"/>
                </a:solidFill>
              </a:rPr>
              <a:t>toda</a:t>
            </a:r>
            <a:r>
              <a:rPr lang="pt-BR" b="1" i="1" dirty="0" smtClean="0"/>
              <a:t> a tua alma, ...(</a:t>
            </a:r>
            <a:r>
              <a:rPr lang="pt-BR" b="1" i="1" dirty="0" err="1" smtClean="0"/>
              <a:t>Dt</a:t>
            </a:r>
            <a:r>
              <a:rPr lang="pt-BR" b="1" i="1" dirty="0" smtClean="0"/>
              <a:t>.10.12).</a:t>
            </a:r>
            <a:endParaRPr lang="pt-BR" b="1" i="1" dirty="0"/>
          </a:p>
        </p:txBody>
      </p:sp>
      <p:pic>
        <p:nvPicPr>
          <p:cNvPr id="5" name="Espaço Reservado para Conteúdo 4" descr="7bfb496ea6826d8e1555771597ef873c.jpg"/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4871087" y="1600200"/>
            <a:ext cx="3592826" cy="4525963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</p:cSld>
  <p:clrMapOvr>
    <a:masterClrMapping/>
  </p:clrMapOvr>
  <p:transition>
    <p:newsflash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28596" y="1428736"/>
            <a:ext cx="8229600" cy="1143008"/>
          </a:xfrm>
        </p:spPr>
        <p:txBody>
          <a:bodyPr>
            <a:normAutofit/>
          </a:bodyPr>
          <a:lstStyle/>
          <a:p>
            <a:r>
              <a:rPr lang="pt-BR" sz="3200" b="1" dirty="0" smtClean="0"/>
              <a:t>PENSEMOS SERIAMENTE SOBRE ISTO!</a:t>
            </a:r>
            <a:endParaRPr lang="pt-BR" sz="3200" b="1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pt-BR" dirty="0" smtClean="0"/>
          </a:p>
          <a:p>
            <a:endParaRPr lang="pt-BR" dirty="0"/>
          </a:p>
        </p:txBody>
      </p:sp>
      <p:pic>
        <p:nvPicPr>
          <p:cNvPr id="5" name="Espaço Reservado para Conteúdo 4" descr="istockphoto-497835262-170667a.jpg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4786314" y="2643182"/>
            <a:ext cx="3596556" cy="2609662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  <p:pic>
        <p:nvPicPr>
          <p:cNvPr id="6" name="Imagem 5" descr="jeremias_48_10_maldito_aquele_que_fizer_a_obra_do_senho_l0orpq9.jpg"/>
          <p:cNvPicPr/>
          <p:nvPr/>
        </p:nvPicPr>
        <p:blipFill>
          <a:blip r:embed="rId3"/>
          <a:stretch>
            <a:fillRect/>
          </a:stretch>
        </p:blipFill>
        <p:spPr>
          <a:xfrm>
            <a:off x="500034" y="2643182"/>
            <a:ext cx="3857652" cy="2571768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929190" y="1357298"/>
            <a:ext cx="3857652" cy="4429156"/>
          </a:xfrm>
        </p:spPr>
        <p:txBody>
          <a:bodyPr>
            <a:noAutofit/>
          </a:bodyPr>
          <a:lstStyle/>
          <a:p>
            <a:pPr algn="ctr"/>
            <a:r>
              <a:rPr lang="pt-BR" sz="2800" dirty="0" smtClean="0"/>
              <a:t/>
            </a:r>
            <a:br>
              <a:rPr lang="pt-BR" sz="2800" dirty="0" smtClean="0"/>
            </a:br>
            <a:r>
              <a:rPr lang="pt-BR" sz="2800" dirty="0" smtClean="0"/>
              <a:t/>
            </a:r>
            <a:br>
              <a:rPr lang="pt-BR" sz="2800" dirty="0" smtClean="0"/>
            </a:br>
            <a:r>
              <a:rPr lang="pt-BR" sz="2800" dirty="0" smtClean="0"/>
              <a:t/>
            </a:r>
            <a:br>
              <a:rPr lang="pt-BR" sz="2800" dirty="0" smtClean="0"/>
            </a:br>
            <a:r>
              <a:rPr lang="pt-BR" sz="2800" dirty="0" smtClean="0"/>
              <a:t>Segundas Secretárias, o trabalho de vocês é </a:t>
            </a:r>
            <a:r>
              <a:rPr lang="pt-BR" sz="2800" dirty="0" smtClean="0">
                <a:solidFill>
                  <a:srgbClr val="C00000"/>
                </a:solidFill>
              </a:rPr>
              <a:t>imprescindível</a:t>
            </a:r>
            <a:r>
              <a:rPr lang="pt-BR" sz="2800" dirty="0" smtClean="0"/>
              <a:t> para o bom êxito da Obra do Senhor Jesus, bem como o de todas as demais auxiliadoras!</a:t>
            </a:r>
            <a:br>
              <a:rPr lang="pt-BR" sz="2800" dirty="0" smtClean="0"/>
            </a:br>
            <a:r>
              <a:rPr lang="pt-BR" sz="2800" dirty="0" smtClean="0"/>
              <a:t/>
            </a:r>
            <a:br>
              <a:rPr lang="pt-BR" sz="2800" dirty="0" smtClean="0"/>
            </a:br>
            <a:endParaRPr lang="pt-BR" sz="2800" dirty="0"/>
          </a:p>
        </p:txBody>
      </p:sp>
      <p:pic>
        <p:nvPicPr>
          <p:cNvPr id="6" name="Imagem 5" descr="grupo-de-ilustracao-de-trabalho-em-equipe-de-mulheres-de-negocios_24877-58067.jpg"/>
          <p:cNvPicPr/>
          <p:nvPr/>
        </p:nvPicPr>
        <p:blipFill>
          <a:blip r:embed="rId2"/>
          <a:stretch>
            <a:fillRect/>
          </a:stretch>
        </p:blipFill>
        <p:spPr>
          <a:xfrm>
            <a:off x="785786" y="1714488"/>
            <a:ext cx="3929090" cy="3843703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582726"/>
          </a:xfrm>
        </p:spPr>
        <p:txBody>
          <a:bodyPr>
            <a:normAutofit/>
          </a:bodyPr>
          <a:lstStyle/>
          <a:p>
            <a:r>
              <a:rPr lang="pt-BR" sz="3600" b="1" i="1" dirty="0" smtClean="0"/>
              <a:t>Tendo em mente que servir ao Senhor é um grande privilégio e não um fardo!</a:t>
            </a:r>
            <a:endParaRPr lang="pt-BR" sz="3600" b="1" i="1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28596" y="1857364"/>
            <a:ext cx="3971924" cy="4000528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pt-BR" sz="3200" b="1" i="1" dirty="0" smtClean="0">
                <a:solidFill>
                  <a:srgbClr val="C00000"/>
                </a:solidFill>
              </a:rPr>
              <a:t>Sejamos verdadeiras auxiliadoras, irrepreensíveis na conduta, incansáveis na luta, firmes na fé, vitoriosas por Cristo Jesus.</a:t>
            </a:r>
            <a:endParaRPr lang="pt-BR" sz="3200" b="1" i="1" dirty="0">
              <a:solidFill>
                <a:srgbClr val="C00000"/>
              </a:solidFill>
            </a:endParaRPr>
          </a:p>
        </p:txBody>
      </p:sp>
      <p:pic>
        <p:nvPicPr>
          <p:cNvPr id="8" name="Espaço Reservado para Conteúdo 7" descr="margaridas.jpg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5029200" y="2053431"/>
            <a:ext cx="3276600" cy="3619500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EAEAEA"/>
            </a:solidFill>
            <a:miter lim="800000"/>
          </a:ln>
          <a:effectLst>
            <a:reflection blurRad="12700" stA="33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</p:pic>
    </p:spTree>
  </p:cSld>
  <p:clrMapOvr>
    <a:masterClrMapping/>
  </p:clrMapOvr>
  <p:transition>
    <p:circle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ço Reservado para Conteúdo 10"/>
          <p:cNvSpPr>
            <a:spLocks noGrp="1"/>
          </p:cNvSpPr>
          <p:nvPr>
            <p:ph sz="half" idx="2"/>
          </p:nvPr>
        </p:nvSpPr>
        <p:spPr>
          <a:xfrm>
            <a:off x="714348" y="1428736"/>
            <a:ext cx="7901014" cy="5072098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pt-BR" b="1" i="1" dirty="0" smtClean="0"/>
              <a:t>     </a:t>
            </a:r>
            <a:r>
              <a:rPr lang="pt-BR" sz="3200" b="1" i="1" dirty="0" smtClean="0"/>
              <a:t>CONCLUSÃO</a:t>
            </a:r>
          </a:p>
          <a:p>
            <a:pPr algn="ctr">
              <a:buNone/>
            </a:pPr>
            <a:endParaRPr lang="pt-BR" sz="3200" b="1" i="1" dirty="0" smtClean="0"/>
          </a:p>
          <a:p>
            <a:pPr algn="ctr">
              <a:buNone/>
            </a:pPr>
            <a:r>
              <a:rPr lang="pt-BR" sz="3200" b="1" i="1" dirty="0" smtClean="0"/>
              <a:t>Ame o Trabalho Feminino em qualquer instância que o Senhor Jesus te colocar. Seja </a:t>
            </a:r>
            <a:r>
              <a:rPr lang="pt-BR" sz="3200" b="1" i="1" dirty="0" smtClean="0">
                <a:solidFill>
                  <a:srgbClr val="C00000"/>
                </a:solidFill>
              </a:rPr>
              <a:t>presente</a:t>
            </a:r>
            <a:r>
              <a:rPr lang="pt-BR" sz="3200" b="1" i="1" dirty="0" smtClean="0"/>
              <a:t>, seja </a:t>
            </a:r>
            <a:r>
              <a:rPr lang="pt-BR" sz="3200" b="1" i="1" dirty="0" smtClean="0">
                <a:solidFill>
                  <a:srgbClr val="C00000"/>
                </a:solidFill>
              </a:rPr>
              <a:t>pontual</a:t>
            </a:r>
            <a:r>
              <a:rPr lang="pt-BR" sz="3200" b="1" i="1" dirty="0" smtClean="0"/>
              <a:t>, </a:t>
            </a:r>
            <a:r>
              <a:rPr lang="pt-BR" sz="3200" b="1" i="1" dirty="0" smtClean="0">
                <a:solidFill>
                  <a:srgbClr val="C00000"/>
                </a:solidFill>
              </a:rPr>
              <a:t>vista a camisa</a:t>
            </a:r>
            <a:r>
              <a:rPr lang="pt-BR" sz="3200" b="1" i="1" dirty="0" smtClean="0"/>
              <a:t>, se envolva de fato e de verdade! Torne-se uma </a:t>
            </a:r>
            <a:r>
              <a:rPr lang="pt-BR" sz="3200" b="1" i="1" dirty="0" smtClean="0">
                <a:solidFill>
                  <a:srgbClr val="C00000"/>
                </a:solidFill>
              </a:rPr>
              <a:t>verdadeira cooperadora de Deus, </a:t>
            </a:r>
            <a:r>
              <a:rPr lang="pt-BR" sz="3200" b="1" i="1" dirty="0" smtClean="0"/>
              <a:t>através do serviço que você desenvolve. </a:t>
            </a:r>
            <a:endParaRPr lang="pt-BR" sz="3200" b="1" i="1" dirty="0"/>
          </a:p>
        </p:txBody>
      </p:sp>
    </p:spTree>
  </p:cSld>
  <p:clrMapOvr>
    <a:masterClrMapping/>
  </p:clrMapOvr>
  <p:transition>
    <p:checker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785794"/>
            <a:ext cx="8229600" cy="5286412"/>
          </a:xfrm>
        </p:spPr>
        <p:txBody>
          <a:bodyPr>
            <a:normAutofit/>
          </a:bodyPr>
          <a:lstStyle/>
          <a:p>
            <a:r>
              <a:rPr lang="pt-BR" sz="3200" b="1" dirty="0" smtClean="0"/>
              <a:t>Que Deus as abençoe grandemente! </a:t>
            </a:r>
            <a:br>
              <a:rPr lang="pt-BR" sz="3200" b="1" dirty="0" smtClean="0"/>
            </a:b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Abraço carinhoso,</a:t>
            </a:r>
            <a:br>
              <a:rPr lang="pt-BR" sz="3200" b="1" dirty="0" smtClean="0"/>
            </a:br>
            <a:r>
              <a:rPr lang="pt-BR" sz="3200" b="1" dirty="0" smtClean="0"/>
              <a:t>Célia </a:t>
            </a:r>
            <a:r>
              <a:rPr lang="pt-BR" sz="3200" b="1" dirty="0" err="1" smtClean="0"/>
              <a:t>Montemor</a:t>
            </a:r>
            <a:r>
              <a:rPr lang="pt-BR" sz="3200" b="1" dirty="0" smtClean="0"/>
              <a:t>.</a:t>
            </a:r>
            <a:br>
              <a:rPr lang="pt-BR" sz="3200" b="1" dirty="0" smtClean="0"/>
            </a:br>
            <a:r>
              <a:rPr lang="pt-BR" sz="3200" b="1" dirty="0" smtClean="0"/>
              <a:t>2ª Secretária da </a:t>
            </a:r>
            <a:r>
              <a:rPr lang="pt-BR" sz="3200" b="1" dirty="0" err="1" smtClean="0"/>
              <a:t>CNSAFs</a:t>
            </a:r>
            <a:r>
              <a:rPr lang="pt-BR" sz="3200" b="1" dirty="0" smtClean="0"/>
              <a:t/>
            </a:r>
            <a:br>
              <a:rPr lang="pt-BR" sz="3200" b="1" dirty="0" smtClean="0"/>
            </a:br>
            <a:r>
              <a:rPr lang="pt-BR" sz="3200" b="1" dirty="0" smtClean="0"/>
              <a:t>2018/2022</a:t>
            </a:r>
            <a:endParaRPr lang="pt-BR" sz="3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785794"/>
            <a:ext cx="8229600" cy="5643602"/>
          </a:xfrm>
        </p:spPr>
        <p:txBody>
          <a:bodyPr>
            <a:normAutofit/>
          </a:bodyPr>
          <a:lstStyle/>
          <a:p>
            <a:pPr algn="l"/>
            <a:r>
              <a:rPr lang="pt-BR" sz="3200" b="1" dirty="0" smtClean="0"/>
              <a:t>Referências:</a:t>
            </a:r>
            <a:r>
              <a:rPr lang="pt-BR" sz="3200" dirty="0" smtClean="0"/>
              <a:t/>
            </a:r>
            <a:br>
              <a:rPr lang="pt-BR" sz="3200" dirty="0" smtClean="0"/>
            </a:br>
            <a:r>
              <a:rPr lang="pt-BR" sz="3200" dirty="0" smtClean="0"/>
              <a:t/>
            </a:r>
            <a:br>
              <a:rPr lang="pt-BR" sz="3200" dirty="0" smtClean="0"/>
            </a:br>
            <a:r>
              <a:rPr lang="pt-BR" sz="3200" b="1" dirty="0" smtClean="0"/>
              <a:t>Bíblia Sagrada, versão Almeida Revista e Atualizada, 2ª edição.</a:t>
            </a:r>
            <a:br>
              <a:rPr lang="pt-BR" sz="3200" b="1" dirty="0" smtClean="0"/>
            </a:br>
            <a:r>
              <a:rPr lang="pt-BR" sz="3200" b="1" dirty="0" smtClean="0"/>
              <a:t>GTSI – Guia do Trabalho das Sociedades Internas.</a:t>
            </a:r>
            <a:endParaRPr lang="pt-BR" sz="3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2519</TotalTime>
  <Words>346</Words>
  <Application>Microsoft Office PowerPoint</Application>
  <PresentationFormat>Apresentação na tela (4:3)</PresentationFormat>
  <Paragraphs>51</Paragraphs>
  <Slides>33</Slides>
  <Notes>1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33</vt:i4>
      </vt:variant>
    </vt:vector>
  </HeadingPairs>
  <TitlesOfParts>
    <vt:vector size="34" baseType="lpstr">
      <vt:lpstr>Tema do Office</vt:lpstr>
      <vt:lpstr>IGREJA PRESBITERIANA DO BRASIL CONFEDERAÇÃO NACIONAL DAS SAFs</vt:lpstr>
      <vt:lpstr>Slide 2</vt:lpstr>
      <vt:lpstr>Slide 3</vt:lpstr>
      <vt:lpstr>Tenha em mente, que estamos  fazendo uma grande obra!(Ne.6.3)</vt:lpstr>
      <vt:lpstr>“SÓ SE AMA AQUILO QUE SE CONHECE” (extraído)</vt:lpstr>
      <vt:lpstr>Slide 6</vt:lpstr>
      <vt:lpstr>     “Porque de Deus somos cooperadores;...”(ICor.3.9).   Cooperar é – ajudar, contribuir, auxiliar, colaborar, atuar juntamente com outros.  Devemos entender isto, como um GRANDE privilégio!  </vt:lpstr>
      <vt:lpstr>SER SECRETÁRIA SIGNIFICA:</vt:lpstr>
      <vt:lpstr>Slide 9</vt:lpstr>
      <vt:lpstr>    CARACTERÍSTICAS DE UMA SECRETÁRIA  SER ORGANIZADA – a organização é um predicado que não pode faltar na vida de uma secretária.  SER ATENTA – ela precisa estar atenta a tudo o que acontece na reunião para anotar e auxiliar de fato, a Primeira Secretária.   SER BEM INFORMADA – saber o que envolve o nosso trabalho, saber do que se trata a reunião, para que também possa auxiliar com qualidade e sabedoria.    </vt:lpstr>
      <vt:lpstr>   SER HUMILDE – reconhecer quando precisa de ajuda.  TER ZELO PELA OBRA DO SENHOR: Exercer sua função com capricho e dedicação.  É PRECISO GOSTAR DE HISTÓRIA TAMBÉM (crivo meu): Ter prazer em registrar a nossa história como auxiliadoras na SAF, Federação, Sinodal e CNSAFS. </vt:lpstr>
      <vt:lpstr>  Temos aqui mais características que qualificam ainda mais a secretária:  Assiduidade  Pontualidade  Discrição </vt:lpstr>
      <vt:lpstr> Art. 16 – Compete a Segunda Secretária na SAF:    a)Substituir a Primeira Secretária em suas faltas e impedimentos; b) Encarregar-se da correspondência, dando ciência dela à SAF;  c) Cumprimentar, em nome da SAF, as sócias em seus aniversários e em outras ocasiões especiais;  d) Cuidar do arquivo, da frequência e do rol das sócias. </vt:lpstr>
      <vt:lpstr> VAMOS AS ATRIBUIÇÕES:  a) Substituir a Primeira Secretária em suas faltas e impedimentos.  A Segunda Secretária deve saber redigir atas, como a Primeira Secretária.  Ela precisa estar tão habilitada e ser tão assídua e pontual às reuniões, quanto a Primeira Secretária. </vt:lpstr>
      <vt:lpstr>   b) Encarrega-se da correspondência, dando ciência dela à SAF.  A Segunda Secretária precisa ser alguém atenta às informações que chegam para a SAF e que são enviadas pela SAF.  As convocações recebidas, os convites ... Enfim, não pode ser alguém desatenta.     </vt:lpstr>
      <vt:lpstr>Quais os meios de comunicação usados hoje para nos manter informadas?</vt:lpstr>
      <vt:lpstr>Há diversos meios de comunicação</vt:lpstr>
      <vt:lpstr>   c) Cumprimentar, em nome da SAF, as sócias em seus aniversários e em outras ocasiões especiais;  Ser zelosa e não esquecer do aniversário de ninguém. Quem fica feliz ao ser esquecido?  Não somente nos aniversários mas nas bodas de casamento, nas formaturas, e etc.   </vt:lpstr>
      <vt:lpstr>   d) Cuidar do arquivo, da frequência e do rol das sócias.  A Segunda Secretária é a responsável pela preservação da história da SAF.  Cuida do Livro de Presença, e ter sempre atualizado o rol das sócias. </vt:lpstr>
      <vt:lpstr>   Art. 53 – Compete a Segunda Secretária na Federação/Sinodal:   a) Substituir a Primeira Secretária em suas faltas e impedimentos eventuais  b) Auxiliar a Primeira Secretária nas suas funções no decorrer dos congressos;  c) Exercer as funções de relações públicas, enviando também correspondências não oficiais.   </vt:lpstr>
      <vt:lpstr>Vejamos as atribuições:  a) Substituir a Primeira Secretária em suas faltas e impedimentos eventuais.  Aqui são as mesmas atribuições tanto para a Segunda Secretária da SAF, Federação e Sinodal e Nacional. </vt:lpstr>
      <vt:lpstr>   b) Auxiliar a Primeira Secretária nas suas funções no decorrer dos congressos;   No congresso, o trabalho é dobrado. É preciso estar bem atenta e verificar as informações de forma correta, para que a Primeira Secretária faça o devido registro.   </vt:lpstr>
      <vt:lpstr>  Art. 79 – Compete a Segunda Secretária da Confederação Nacional:   a) substituir a Primeira Secretária em suas faltas e impedimentos eventuais;  b) exercer as funções de relações públicas;  c) organizar os protocolos de papéis que forem apresentados ao Congresso e encaminhá-los a Secretária Executiva;  d) auxiliar a Primeira Secretária nas suas funções no decorrer dos congressos.   </vt:lpstr>
      <vt:lpstr>Slide 24</vt:lpstr>
      <vt:lpstr>       Exercer as funções de Relações Públicas  É zelar pelo bom relacionamento e boa comunicação entre todos os que compõe a comissão executiva e demais participantes, a fim de criar um ambiente agradável, visando o bom andamento das reuniões e do trabalho.  Entre outras  atribuições, acolher bem os visitantes nas reuniões.      </vt:lpstr>
      <vt:lpstr>Quanto à relação com a Primeira e a Segunda Secretária, é preciso que haja companheirismo entre as duas.  É um trabalho que depende do bom desempenho de ambas.  Elas tem a mesma responsabilidade: registrar a história do Trabalho Feminino com fidelidade. </vt:lpstr>
      <vt:lpstr>Como Deus quer que o sirvamos?</vt:lpstr>
      <vt:lpstr>PENSEMOS SERIAMENTE SOBRE ISTO!</vt:lpstr>
      <vt:lpstr>   Segundas Secretárias, o trabalho de vocês é imprescindível para o bom êxito da Obra do Senhor Jesus, bem como o de todas as demais auxiliadoras!  </vt:lpstr>
      <vt:lpstr>Tendo em mente que servir ao Senhor é um grande privilégio e não um fardo!</vt:lpstr>
      <vt:lpstr>Slide 31</vt:lpstr>
      <vt:lpstr>Que Deus as abençoe grandemente!   Abraço carinhoso, Célia Montemor. 2ª Secretária da CNSAFs 2018/2022</vt:lpstr>
      <vt:lpstr>Referências:  Bíblia Sagrada, versão Almeida Revista e Atualizada, 2ª edição. GTSI – Guia do Trabalho das Sociedades Internas.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“COOPERANDO COM DEUS”</dc:title>
  <dc:creator>WIN 8.1</dc:creator>
  <cp:lastModifiedBy>WON 8.1</cp:lastModifiedBy>
  <cp:revision>596</cp:revision>
  <dcterms:created xsi:type="dcterms:W3CDTF">2020-09-20T01:09:43Z</dcterms:created>
  <dcterms:modified xsi:type="dcterms:W3CDTF">2022-01-18T21:55:45Z</dcterms:modified>
</cp:coreProperties>
</file>