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6" r:id="rId3"/>
    <p:sldId id="258" r:id="rId4"/>
    <p:sldId id="269" r:id="rId5"/>
    <p:sldId id="259" r:id="rId6"/>
    <p:sldId id="283" r:id="rId7"/>
    <p:sldId id="284" r:id="rId8"/>
    <p:sldId id="285" r:id="rId9"/>
    <p:sldId id="286" r:id="rId10"/>
    <p:sldId id="308" r:id="rId11"/>
    <p:sldId id="309" r:id="rId12"/>
    <p:sldId id="310" r:id="rId13"/>
    <p:sldId id="311" r:id="rId14"/>
    <p:sldId id="260" r:id="rId15"/>
    <p:sldId id="270" r:id="rId16"/>
    <p:sldId id="261" r:id="rId17"/>
    <p:sldId id="271" r:id="rId18"/>
    <p:sldId id="272" r:id="rId19"/>
    <p:sldId id="262" r:id="rId20"/>
    <p:sldId id="263" r:id="rId21"/>
    <p:sldId id="273" r:id="rId22"/>
    <p:sldId id="274" r:id="rId23"/>
    <p:sldId id="275" r:id="rId24"/>
    <p:sldId id="266" r:id="rId25"/>
    <p:sldId id="267" r:id="rId26"/>
    <p:sldId id="307" r:id="rId27"/>
    <p:sldId id="268" r:id="rId28"/>
    <p:sldId id="277" r:id="rId29"/>
    <p:sldId id="280" r:id="rId30"/>
    <p:sldId id="312" r:id="rId31"/>
    <p:sldId id="281" r:id="rId32"/>
    <p:sldId id="303" r:id="rId33"/>
    <p:sldId id="304" r:id="rId34"/>
    <p:sldId id="302" r:id="rId35"/>
    <p:sldId id="278" r:id="rId36"/>
    <p:sldId id="297" r:id="rId37"/>
    <p:sldId id="317" r:id="rId38"/>
    <p:sldId id="318" r:id="rId39"/>
    <p:sldId id="321" r:id="rId40"/>
    <p:sldId id="320" r:id="rId41"/>
    <p:sldId id="319" r:id="rId42"/>
    <p:sldId id="290" r:id="rId43"/>
    <p:sldId id="313" r:id="rId44"/>
    <p:sldId id="294" r:id="rId45"/>
    <p:sldId id="301" r:id="rId46"/>
    <p:sldId id="299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00FF"/>
    <a:srgbClr val="FF99FF"/>
    <a:srgbClr val="CC330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7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AF43C20A-9516-49E1-B99C-C8CC798A3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1" y="5534024"/>
            <a:ext cx="10315574" cy="115252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pt-BR" sz="4400" b="1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 SAF ORA ON-LINE NA MADRUGADA”</a:t>
            </a:r>
            <a:endParaRPr lang="pt-BR" sz="44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26C9180-9BD8-429D-A074-E24A3150790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062" y="542925"/>
            <a:ext cx="10010775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59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3D632C-D906-4CE8-B3B0-0798C539E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407" y="147860"/>
            <a:ext cx="9551987" cy="823690"/>
          </a:xfrm>
        </p:spPr>
        <p:txBody>
          <a:bodyPr>
            <a:normAutofit/>
          </a:bodyPr>
          <a:lstStyle/>
          <a:p>
            <a:pPr algn="ctr"/>
            <a:r>
              <a:rPr lang="pt-BR" sz="4400" b="1" dirty="0">
                <a:latin typeface="Gill Sans MT" panose="020B0502020104020203" pitchFamily="34" charset="0"/>
              </a:rPr>
              <a:t>Lista mais recente</a:t>
            </a:r>
            <a:r>
              <a:rPr lang="pt-BR" sz="4400" dirty="0">
                <a:latin typeface="Gill Sans MT" panose="020B0502020104020203" pitchFamily="34" charset="0"/>
              </a:rPr>
              <a:t> </a:t>
            </a:r>
            <a:r>
              <a:rPr lang="pt-BR" sz="4400" b="1" dirty="0">
                <a:solidFill>
                  <a:srgbClr val="FF0000"/>
                </a:solidFill>
                <a:latin typeface="Gill Sans MT" panose="020B0502020104020203" pitchFamily="34" charset="0"/>
              </a:rPr>
              <a:t>COVID - 19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C028CF-1D1E-414F-A41C-67A01FF96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1" y="1057275"/>
            <a:ext cx="11544300" cy="5534025"/>
          </a:xfrm>
        </p:spPr>
        <p:txBody>
          <a:bodyPr>
            <a:noAutofit/>
          </a:bodyPr>
          <a:lstStyle/>
          <a:p>
            <a:pPr algn="just"/>
            <a:r>
              <a:rPr lang="pt-BR" sz="3200" dirty="0">
                <a:solidFill>
                  <a:schemeClr val="tx1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Família Machado, </a:t>
            </a:r>
            <a:r>
              <a:rPr lang="pt-BR" sz="3200" dirty="0" err="1">
                <a:solidFill>
                  <a:schemeClr val="tx1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Oziel</a:t>
            </a:r>
            <a:r>
              <a:rPr lang="pt-BR" sz="3200" dirty="0">
                <a:solidFill>
                  <a:schemeClr val="tx1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3200" dirty="0" err="1">
                <a:solidFill>
                  <a:schemeClr val="tx1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Presb</a:t>
            </a:r>
            <a:r>
              <a:rPr lang="pt-BR" sz="3200" dirty="0">
                <a:solidFill>
                  <a:schemeClr val="tx1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Elias, Claudete, </a:t>
            </a:r>
            <a:r>
              <a:rPr lang="pt-BR" sz="3200" dirty="0" err="1">
                <a:solidFill>
                  <a:schemeClr val="tx1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Eraildes</a:t>
            </a:r>
            <a:r>
              <a:rPr lang="pt-BR" sz="3200" dirty="0">
                <a:solidFill>
                  <a:schemeClr val="tx1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Douglas, Gilmar, Rodrigo, Ana Paula, Maria de Lourdes Souza</a:t>
            </a:r>
            <a:r>
              <a:rPr lang="pt-BR" sz="3200" dirty="0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Martinha, Rev. </a:t>
            </a:r>
            <a:r>
              <a:rPr lang="pt-BR" sz="3200" dirty="0" err="1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Aldenor</a:t>
            </a:r>
            <a:r>
              <a:rPr lang="pt-BR" sz="3200" dirty="0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3200" dirty="0" err="1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Passifico</a:t>
            </a:r>
            <a:r>
              <a:rPr lang="pt-BR" sz="3200" dirty="0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Cassia, Fátima, Sérgio, Pb. Roberto, </a:t>
            </a:r>
            <a:r>
              <a:rPr lang="pt-BR" sz="3200" dirty="0" err="1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Agilda</a:t>
            </a:r>
            <a:r>
              <a:rPr lang="pt-BR" sz="3200" dirty="0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3200" dirty="0" err="1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Jorginete</a:t>
            </a:r>
            <a:r>
              <a:rPr lang="pt-BR" sz="3200" dirty="0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Rômulo Falcão, </a:t>
            </a:r>
            <a:r>
              <a:rPr lang="pt-BR" sz="3200" dirty="0" err="1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Gesiane</a:t>
            </a:r>
            <a:r>
              <a:rPr lang="pt-BR" sz="3200" dirty="0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Valadão, Jader, Marli </a:t>
            </a:r>
            <a:r>
              <a:rPr lang="pt-BR" sz="3200" dirty="0" err="1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Alvernaz</a:t>
            </a:r>
            <a:r>
              <a:rPr lang="pt-BR" sz="3200" dirty="0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3200" dirty="0" err="1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Berberth</a:t>
            </a:r>
            <a:r>
              <a:rPr lang="pt-BR" sz="3200" dirty="0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Fernando Machado Filho, </a:t>
            </a:r>
            <a:r>
              <a:rPr lang="pt-BR" sz="3200" dirty="0" err="1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Dayani</a:t>
            </a:r>
            <a:r>
              <a:rPr lang="pt-BR" sz="3200" dirty="0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Anderson, Regina Célia, João Carlos, Darcy Vilela, Elias, Graça, </a:t>
            </a:r>
            <a:r>
              <a:rPr lang="pt-BR" sz="3200" dirty="0" err="1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Geni</a:t>
            </a:r>
            <a:r>
              <a:rPr lang="pt-BR" sz="3200" dirty="0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Valdemar, Alberto Carlos, Bernardo, Maurílio Antônio, </a:t>
            </a:r>
            <a:r>
              <a:rPr lang="pt-BR" sz="3200" dirty="0" err="1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Ethel</a:t>
            </a:r>
            <a:r>
              <a:rPr lang="pt-BR" sz="3200" dirty="0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Yuri, Rev. Levi Santos Jr, Isabela, Lívia, Carlos, </a:t>
            </a:r>
            <a:r>
              <a:rPr lang="pt-BR" sz="3200" dirty="0" err="1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Marilo</a:t>
            </a:r>
            <a:r>
              <a:rPr lang="pt-BR" sz="3200" dirty="0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3200" dirty="0" err="1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Edmari</a:t>
            </a:r>
            <a:r>
              <a:rPr lang="pt-BR" sz="3200" dirty="0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Alex, Eduarda, Carmen Lúcia,  Elaine Ferreira, Kleiton, </a:t>
            </a:r>
            <a:r>
              <a:rPr lang="pt-BR" sz="3200" dirty="0" err="1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Evanilda</a:t>
            </a:r>
            <a:r>
              <a:rPr lang="pt-BR" sz="3200" dirty="0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Queiroz, Rosângela, Noêmia, Vera, Dc. </a:t>
            </a:r>
            <a:r>
              <a:rPr lang="pt-BR" sz="3200" dirty="0" err="1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Ezequias</a:t>
            </a:r>
            <a:r>
              <a:rPr lang="pt-BR" sz="3200" dirty="0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Rafael Carvalho, Alessandra Rangel, </a:t>
            </a:r>
            <a:r>
              <a:rPr lang="pt-BR" sz="3200" dirty="0" err="1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Angela</a:t>
            </a:r>
            <a:r>
              <a:rPr lang="pt-BR" sz="3200" dirty="0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Câmara, Abel </a:t>
            </a:r>
            <a:r>
              <a:rPr lang="pt-BR" sz="3200" dirty="0" err="1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Galizoni</a:t>
            </a:r>
            <a:r>
              <a:rPr lang="pt-BR" sz="3200" dirty="0">
                <a:solidFill>
                  <a:srgbClr val="0D0D0D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José Geraldo, Joel.</a:t>
            </a:r>
            <a:endParaRPr lang="pt-BR" sz="32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939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3D632C-D906-4CE8-B3B0-0798C539E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6" y="209995"/>
            <a:ext cx="11344274" cy="818705"/>
          </a:xfrm>
        </p:spPr>
        <p:txBody>
          <a:bodyPr>
            <a:normAutofit fontScale="90000"/>
          </a:bodyPr>
          <a:lstStyle/>
          <a:p>
            <a:pPr algn="l"/>
            <a:r>
              <a:rPr lang="pt-BR" sz="4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*</a:t>
            </a:r>
            <a:r>
              <a:rPr lang="pt-BR" sz="4400" b="1" i="0" dirty="0">
                <a:solidFill>
                  <a:srgbClr val="222222"/>
                </a:solidFill>
                <a:effectLst/>
                <a:latin typeface="Gill Sans MT" panose="020B0502020104020203" pitchFamily="34" charset="0"/>
              </a:rPr>
              <a:t>Lista de Pastores Presbiterianos com </a:t>
            </a:r>
            <a:r>
              <a:rPr lang="pt-BR" sz="4900" b="0" i="0" dirty="0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Covid</a:t>
            </a:r>
            <a:r>
              <a:rPr lang="pt-BR" sz="49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*</a:t>
            </a:r>
            <a:endParaRPr lang="pt-BR" sz="44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C028CF-1D1E-414F-A41C-67A01FF96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524000"/>
            <a:ext cx="11201400" cy="4914900"/>
          </a:xfrm>
        </p:spPr>
        <p:txBody>
          <a:bodyPr>
            <a:noAutofit/>
          </a:bodyPr>
          <a:lstStyle/>
          <a:p>
            <a:pPr algn="l"/>
            <a:r>
              <a:rPr lang="pt-BR" sz="2800" b="0" i="0" dirty="0">
                <a:solidFill>
                  <a:srgbClr val="222222"/>
                </a:solidFill>
                <a:effectLst/>
                <a:latin typeface="Gill Sans MT" panose="020B0502020104020203" pitchFamily="34" charset="0"/>
              </a:rPr>
              <a:t>Pr. Paulo Brasil – </a:t>
            </a:r>
            <a:r>
              <a:rPr lang="pt-BR" sz="2800" b="0" i="0">
                <a:solidFill>
                  <a:srgbClr val="222222"/>
                </a:solidFill>
                <a:effectLst/>
                <a:latin typeface="Gill Sans MT" panose="020B0502020104020203" pitchFamily="34" charset="0"/>
              </a:rPr>
              <a:t>PE    Pr</a:t>
            </a:r>
            <a:r>
              <a:rPr lang="pt-BR" sz="2800" b="0" i="0" dirty="0">
                <a:solidFill>
                  <a:srgbClr val="222222"/>
                </a:solidFill>
                <a:effectLst/>
                <a:latin typeface="Gill Sans MT" panose="020B0502020104020203" pitchFamily="34" charset="0"/>
              </a:rPr>
              <a:t>. Levi Santos Jr</a:t>
            </a:r>
          </a:p>
          <a:p>
            <a:pPr algn="l"/>
            <a:r>
              <a:rPr lang="pt-BR" sz="2800" b="0" i="0" dirty="0">
                <a:solidFill>
                  <a:srgbClr val="222222"/>
                </a:solidFill>
                <a:effectLst/>
                <a:latin typeface="Gill Sans MT" panose="020B0502020104020203" pitchFamily="34" charset="0"/>
              </a:rPr>
              <a:t>Pr. Paulo César – AM  Pr. Robson – SP          Mis. José Gomes- PA</a:t>
            </a:r>
          </a:p>
          <a:p>
            <a:pPr algn="l"/>
            <a:r>
              <a:rPr lang="pt-BR" sz="2800" b="0" i="0" dirty="0">
                <a:solidFill>
                  <a:srgbClr val="222222"/>
                </a:solidFill>
                <a:effectLst/>
                <a:latin typeface="Gill Sans MT" panose="020B0502020104020203" pitchFamily="34" charset="0"/>
              </a:rPr>
              <a:t>Pr. Heron – ES            Pr. </a:t>
            </a:r>
            <a:r>
              <a:rPr lang="pt-BR" sz="2800" b="0" i="0" dirty="0" err="1">
                <a:solidFill>
                  <a:srgbClr val="222222"/>
                </a:solidFill>
                <a:effectLst/>
                <a:latin typeface="Gill Sans MT" panose="020B0502020104020203" pitchFamily="34" charset="0"/>
              </a:rPr>
              <a:t>Rael</a:t>
            </a:r>
            <a:r>
              <a:rPr lang="pt-BR" sz="2800" b="0" i="0" dirty="0">
                <a:solidFill>
                  <a:srgbClr val="222222"/>
                </a:solidFill>
                <a:effectLst/>
                <a:latin typeface="Gill Sans MT" panose="020B0502020104020203" pitchFamily="34" charset="0"/>
              </a:rPr>
              <a:t> – MA             Pr. Flávio Mariano - SP</a:t>
            </a:r>
          </a:p>
          <a:p>
            <a:pPr algn="l"/>
            <a:r>
              <a:rPr lang="pt-BR" sz="2800" b="0" i="0" dirty="0">
                <a:solidFill>
                  <a:srgbClr val="222222"/>
                </a:solidFill>
                <a:effectLst/>
                <a:latin typeface="Gill Sans MT" panose="020B0502020104020203" pitchFamily="34" charset="0"/>
              </a:rPr>
              <a:t>Pr. Adelson - PA          Pr. William – SE          Pr. </a:t>
            </a:r>
            <a:r>
              <a:rPr lang="pt-BR" sz="2800" b="0" i="0" dirty="0" err="1">
                <a:solidFill>
                  <a:srgbClr val="222222"/>
                </a:solidFill>
                <a:effectLst/>
                <a:latin typeface="Gill Sans MT" panose="020B0502020104020203" pitchFamily="34" charset="0"/>
              </a:rPr>
              <a:t>Adelcio</a:t>
            </a:r>
            <a:r>
              <a:rPr lang="pt-BR" sz="2800" b="0" i="0" dirty="0">
                <a:solidFill>
                  <a:srgbClr val="222222"/>
                </a:solidFill>
                <a:effectLst/>
                <a:latin typeface="Gill Sans MT" panose="020B0502020104020203" pitchFamily="34" charset="0"/>
              </a:rPr>
              <a:t> Santana-MT</a:t>
            </a:r>
          </a:p>
          <a:p>
            <a:pPr algn="l"/>
            <a:r>
              <a:rPr lang="pt-BR" sz="2800" b="0" i="0" dirty="0">
                <a:solidFill>
                  <a:srgbClr val="222222"/>
                </a:solidFill>
                <a:effectLst/>
                <a:latin typeface="Gill Sans MT" panose="020B0502020104020203" pitchFamily="34" charset="0"/>
              </a:rPr>
              <a:t>Pr. Washington – DF    Pr. </a:t>
            </a:r>
            <a:r>
              <a:rPr lang="pt-BR" sz="2800" b="0" i="0" dirty="0" err="1">
                <a:solidFill>
                  <a:srgbClr val="222222"/>
                </a:solidFill>
                <a:effectLst/>
                <a:latin typeface="Gill Sans MT" panose="020B0502020104020203" pitchFamily="34" charset="0"/>
              </a:rPr>
              <a:t>Algernon</a:t>
            </a:r>
            <a:r>
              <a:rPr lang="pt-BR" sz="2800" b="0" i="0" dirty="0">
                <a:solidFill>
                  <a:srgbClr val="222222"/>
                </a:solidFill>
                <a:effectLst/>
                <a:latin typeface="Gill Sans MT" panose="020B0502020104020203" pitchFamily="34" charset="0"/>
              </a:rPr>
              <a:t> – MG     Pr. </a:t>
            </a:r>
            <a:r>
              <a:rPr lang="pt-BR" sz="2800" b="0" i="0" dirty="0" err="1">
                <a:solidFill>
                  <a:srgbClr val="222222"/>
                </a:solidFill>
                <a:effectLst/>
                <a:latin typeface="Gill Sans MT" panose="020B0502020104020203" pitchFamily="34" charset="0"/>
              </a:rPr>
              <a:t>Aldenor</a:t>
            </a:r>
            <a:r>
              <a:rPr lang="pt-BR" sz="2800" b="0" i="0" dirty="0">
                <a:solidFill>
                  <a:srgbClr val="222222"/>
                </a:solidFill>
                <a:effectLst/>
                <a:latin typeface="Gill Sans MT" panose="020B0502020104020203" pitchFamily="34" charset="0"/>
              </a:rPr>
              <a:t> - CE   </a:t>
            </a:r>
          </a:p>
          <a:p>
            <a:r>
              <a:rPr lang="pt-BR" sz="2800" dirty="0">
                <a:solidFill>
                  <a:srgbClr val="222222"/>
                </a:solidFill>
                <a:latin typeface="Gill Sans MT" panose="020B0502020104020203" pitchFamily="34" charset="0"/>
              </a:rPr>
              <a:t>Pr. </a:t>
            </a:r>
            <a:r>
              <a:rPr lang="pt-BR" sz="2800" dirty="0" err="1">
                <a:solidFill>
                  <a:srgbClr val="222222"/>
                </a:solidFill>
                <a:latin typeface="Gill Sans MT" panose="020B0502020104020203" pitchFamily="34" charset="0"/>
              </a:rPr>
              <a:t>Nerivaldo</a:t>
            </a:r>
            <a:r>
              <a:rPr lang="pt-BR" sz="2800" dirty="0">
                <a:solidFill>
                  <a:srgbClr val="222222"/>
                </a:solidFill>
                <a:latin typeface="Gill Sans MT" panose="020B0502020104020203" pitchFamily="34" charset="0"/>
              </a:rPr>
              <a:t> – GO     Pr. Marco Aurélio-PR  Pr. Wanderley Pedrosa - SP</a:t>
            </a:r>
            <a:endParaRPr lang="pt-BR" sz="2800" b="0" i="0" dirty="0">
              <a:solidFill>
                <a:srgbClr val="222222"/>
              </a:solidFill>
              <a:effectLst/>
              <a:latin typeface="Gill Sans MT" panose="020B0502020104020203" pitchFamily="34" charset="0"/>
            </a:endParaRPr>
          </a:p>
          <a:p>
            <a:r>
              <a:rPr lang="pt-BR" sz="2800" b="0" i="0" dirty="0">
                <a:solidFill>
                  <a:srgbClr val="222222"/>
                </a:solidFill>
                <a:effectLst/>
                <a:latin typeface="Gill Sans MT" panose="020B0502020104020203" pitchFamily="34" charset="0"/>
              </a:rPr>
              <a:t>Pr. Leonardo – MG      Pr. </a:t>
            </a:r>
            <a:r>
              <a:rPr lang="pt-BR" sz="2800" b="0" i="0" dirty="0" err="1">
                <a:solidFill>
                  <a:srgbClr val="222222"/>
                </a:solidFill>
                <a:effectLst/>
                <a:latin typeface="Gill Sans MT" panose="020B0502020104020203" pitchFamily="34" charset="0"/>
              </a:rPr>
              <a:t>Giovan</a:t>
            </a:r>
            <a:r>
              <a:rPr lang="pt-BR" sz="2800" b="0" i="0" dirty="0">
                <a:solidFill>
                  <a:srgbClr val="222222"/>
                </a:solidFill>
                <a:effectLst/>
                <a:latin typeface="Gill Sans MT" panose="020B0502020104020203" pitchFamily="34" charset="0"/>
              </a:rPr>
              <a:t> – </a:t>
            </a:r>
            <a:r>
              <a:rPr lang="pt-BR" sz="2800" dirty="0">
                <a:solidFill>
                  <a:srgbClr val="222222"/>
                </a:solidFill>
                <a:latin typeface="Gill Sans MT" panose="020B0502020104020203" pitchFamily="34" charset="0"/>
              </a:rPr>
              <a:t>MG         </a:t>
            </a:r>
            <a:endParaRPr lang="pt-BR" sz="2800" b="0" i="0" dirty="0">
              <a:solidFill>
                <a:srgbClr val="222222"/>
              </a:solidFill>
              <a:effectLst/>
              <a:latin typeface="Gill Sans MT" panose="020B0502020104020203" pitchFamily="34" charset="0"/>
            </a:endParaRPr>
          </a:p>
          <a:p>
            <a:pPr algn="l"/>
            <a:r>
              <a:rPr lang="pt-BR" sz="2800" b="0" i="0" dirty="0">
                <a:solidFill>
                  <a:srgbClr val="222222"/>
                </a:solidFill>
                <a:effectLst/>
                <a:latin typeface="Gill Sans MT" panose="020B0502020104020203" pitchFamily="34" charset="0"/>
              </a:rPr>
              <a:t>Pr. Daniel – PE </a:t>
            </a:r>
            <a:r>
              <a:rPr lang="pt-BR" sz="2800" dirty="0">
                <a:solidFill>
                  <a:srgbClr val="222222"/>
                </a:solidFill>
                <a:latin typeface="Gill Sans MT" panose="020B0502020104020203" pitchFamily="34" charset="0"/>
              </a:rPr>
              <a:t> </a:t>
            </a:r>
            <a:r>
              <a:rPr lang="pt-BR" sz="2800" b="0" i="0" dirty="0">
                <a:solidFill>
                  <a:srgbClr val="222222"/>
                </a:solidFill>
                <a:effectLst/>
                <a:latin typeface="Gill Sans MT" panose="020B0502020104020203" pitchFamily="34" charset="0"/>
              </a:rPr>
              <a:t>           Pr. Adelino - MT</a:t>
            </a:r>
          </a:p>
          <a:p>
            <a:pPr algn="l"/>
            <a:r>
              <a:rPr lang="pt-BR" sz="2800" b="0" i="0" dirty="0">
                <a:solidFill>
                  <a:srgbClr val="222222"/>
                </a:solidFill>
                <a:effectLst/>
                <a:latin typeface="Gill Sans MT" panose="020B0502020104020203" pitchFamily="34" charset="0"/>
              </a:rPr>
              <a:t>Pr. </a:t>
            </a:r>
            <a:r>
              <a:rPr lang="pt-BR" sz="2800" b="0" i="0" dirty="0" err="1">
                <a:solidFill>
                  <a:srgbClr val="222222"/>
                </a:solidFill>
                <a:effectLst/>
                <a:latin typeface="Gill Sans MT" panose="020B0502020104020203" pitchFamily="34" charset="0"/>
              </a:rPr>
              <a:t>Dalber</a:t>
            </a:r>
            <a:r>
              <a:rPr lang="pt-BR" sz="2800" b="0" i="0" dirty="0">
                <a:solidFill>
                  <a:srgbClr val="222222"/>
                </a:solidFill>
                <a:effectLst/>
                <a:latin typeface="Gill Sans MT" panose="020B0502020104020203" pitchFamily="34" charset="0"/>
              </a:rPr>
              <a:t> – MG           Pr. Edivaldo - MG</a:t>
            </a:r>
          </a:p>
        </p:txBody>
      </p:sp>
    </p:spTree>
    <p:extLst>
      <p:ext uri="{BB962C8B-B14F-4D97-AF65-F5344CB8AC3E}">
        <p14:creationId xmlns:p14="http://schemas.microsoft.com/office/powerpoint/2010/main" val="285955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3D632C-D906-4CE8-B3B0-0798C539E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224060"/>
            <a:ext cx="10715625" cy="1014190"/>
          </a:xfrm>
        </p:spPr>
        <p:txBody>
          <a:bodyPr>
            <a:noAutofit/>
          </a:bodyPr>
          <a:lstStyle/>
          <a:p>
            <a:pPr algn="ctr"/>
            <a:r>
              <a:rPr lang="pt-BR" sz="4400" b="1" dirty="0">
                <a:latin typeface="Gill Sans MT" panose="020B0502020104020203" pitchFamily="34" charset="0"/>
              </a:rPr>
              <a:t>Lista mais recente</a:t>
            </a:r>
            <a:r>
              <a:rPr lang="pt-BR" sz="4400" dirty="0">
                <a:latin typeface="Gill Sans MT" panose="020B0502020104020203" pitchFamily="34" charset="0"/>
              </a:rPr>
              <a:t> </a:t>
            </a:r>
            <a:r>
              <a:rPr lang="pt-BR" sz="4400" b="1" dirty="0">
                <a:solidFill>
                  <a:srgbClr val="FF0000"/>
                </a:solidFill>
                <a:latin typeface="Gill Sans MT" panose="020B0502020104020203" pitchFamily="34" charset="0"/>
              </a:rPr>
              <a:t>Casos Oncológicos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C028CF-1D1E-414F-A41C-67A01FF96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323974"/>
            <a:ext cx="11410950" cy="5309965"/>
          </a:xfrm>
        </p:spPr>
        <p:txBody>
          <a:bodyPr>
            <a:noAutofit/>
          </a:bodyPr>
          <a:lstStyle/>
          <a:p>
            <a:r>
              <a:rPr lang="pt-BR" sz="32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Helena, Raquel, Vilma, Sinval, Nair, Sydney, Fábio Emílio, Bete, Luís Alberto, Isaura Fernandes, Francisco Teodósio de Paiva,  Raissa Yasmin, Rev. </a:t>
            </a:r>
            <a:r>
              <a:rPr lang="pt-BR" sz="3200" dirty="0" err="1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Hudiley</a:t>
            </a:r>
            <a:r>
              <a:rPr lang="pt-BR" sz="32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3200" dirty="0" err="1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Lete</a:t>
            </a:r>
            <a:r>
              <a:rPr lang="pt-BR" sz="32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3200" dirty="0" err="1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Jarci</a:t>
            </a:r>
            <a:r>
              <a:rPr lang="pt-BR" sz="32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Neves, Ricardo de Figueiredo Monteiro, Timóteo, Bernadete Pereira das Virgens, Carmen, </a:t>
            </a:r>
            <a:r>
              <a:rPr lang="pt-BR" sz="3200" dirty="0" err="1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Felismina</a:t>
            </a:r>
            <a:r>
              <a:rPr lang="pt-BR" sz="32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Meire, Pedro Henrique Gomes Figueiredo, </a:t>
            </a:r>
            <a:r>
              <a:rPr lang="pt-BR" sz="3200" dirty="0" err="1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Carlene</a:t>
            </a:r>
            <a:r>
              <a:rPr lang="pt-BR" sz="32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Mara Ney, </a:t>
            </a:r>
            <a:r>
              <a:rPr lang="pt-BR" sz="3200" dirty="0" err="1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Amilson</a:t>
            </a:r>
            <a:r>
              <a:rPr lang="pt-BR" sz="32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Jr, Luzia, Ana Cristina, Aline, Josué, Edileusa, Patrícia, Antônia, </a:t>
            </a:r>
            <a:r>
              <a:rPr lang="pt-BR" sz="3200" dirty="0" err="1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Taynara</a:t>
            </a:r>
            <a:r>
              <a:rPr lang="pt-BR" sz="32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Ruth Villon, Beverly, Claire, Carminha, Lurdes Ramirez, Rev. Moysés Rocha, Tiago, </a:t>
            </a:r>
            <a:r>
              <a:rPr lang="pt-BR" sz="3200" dirty="0" err="1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Maiquel</a:t>
            </a:r>
            <a:r>
              <a:rPr lang="pt-BR" sz="32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Miguel, Cláudia, Joaquim, Jacira, </a:t>
            </a:r>
            <a:r>
              <a:rPr lang="pt-BR" sz="3200" dirty="0" err="1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Norelice</a:t>
            </a:r>
            <a:r>
              <a:rPr lang="pt-BR" sz="32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Freitas, Marlene Oliveira, Messias, José Augusto, Dayane, Tercio, Nilton </a:t>
            </a:r>
            <a:r>
              <a:rPr lang="pt-BR" sz="3200" dirty="0" err="1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Freijanes</a:t>
            </a:r>
            <a:r>
              <a:rPr lang="pt-BR" sz="32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José Eduardo Araújo, Aparecida Martins</a:t>
            </a:r>
            <a:r>
              <a:rPr lang="pt-BR" sz="32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sz="32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827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3D632C-D906-4CE8-B3B0-0798C539E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224060"/>
            <a:ext cx="11344275" cy="785590"/>
          </a:xfrm>
        </p:spPr>
        <p:txBody>
          <a:bodyPr>
            <a:noAutofit/>
          </a:bodyPr>
          <a:lstStyle/>
          <a:p>
            <a:pPr algn="ctr"/>
            <a:r>
              <a:rPr lang="pt-BR" sz="4400" b="1" dirty="0">
                <a:latin typeface="Gill Sans MT" panose="020B0502020104020203" pitchFamily="34" charset="0"/>
              </a:rPr>
              <a:t>Lista mais recente</a:t>
            </a:r>
            <a:r>
              <a:rPr lang="pt-BR" sz="4400" dirty="0">
                <a:latin typeface="Gill Sans MT" panose="020B0502020104020203" pitchFamily="34" charset="0"/>
              </a:rPr>
              <a:t> </a:t>
            </a:r>
            <a:r>
              <a:rPr lang="pt-BR" sz="4400" b="1" dirty="0">
                <a:solidFill>
                  <a:srgbClr val="FF0000"/>
                </a:solidFill>
                <a:latin typeface="Gill Sans MT" panose="020B0502020104020203" pitchFamily="34" charset="0"/>
              </a:rPr>
              <a:t>demais Enfermidades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C028CF-1D1E-414F-A41C-67A01FF96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309910"/>
            <a:ext cx="11410950" cy="5233765"/>
          </a:xfrm>
        </p:spPr>
        <p:txBody>
          <a:bodyPr>
            <a:noAutofit/>
          </a:bodyPr>
          <a:lstStyle/>
          <a:p>
            <a:pPr algn="just"/>
            <a:r>
              <a:rPr lang="pt-BR" sz="3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Presb</a:t>
            </a:r>
            <a:r>
              <a:rPr lang="pt-BR" sz="3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BR" sz="3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Adjarva</a:t>
            </a:r>
            <a:r>
              <a:rPr lang="pt-BR" sz="3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Dias, Ivo Sérgio, Helena, Alexandre Lessa, Pastor Daniel Pereira da Silva, </a:t>
            </a:r>
            <a:r>
              <a:rPr lang="pt-BR" sz="3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Presb</a:t>
            </a:r>
            <a:r>
              <a:rPr lang="pt-BR" sz="3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Eneida, Lucia,  Edna, Cilene, Elza Carvalho, José Brás, Othon Wagner, Rev. Marcos Azevedo, Benjamin, </a:t>
            </a:r>
            <a:r>
              <a:rPr lang="pt-BR" sz="3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Laudicéa</a:t>
            </a:r>
            <a:r>
              <a:rPr lang="pt-BR" sz="3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Arrouxa</a:t>
            </a:r>
            <a:r>
              <a:rPr lang="pt-BR" sz="3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Alice, Gustavo,  Luiz </a:t>
            </a:r>
            <a:r>
              <a:rPr lang="pt-BR" sz="3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Eloi</a:t>
            </a:r>
            <a:r>
              <a:rPr lang="pt-BR" sz="3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Andrade, </a:t>
            </a:r>
            <a:r>
              <a:rPr lang="pt-BR" sz="3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Asafe</a:t>
            </a:r>
            <a:r>
              <a:rPr lang="pt-BR" sz="3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Rev. Marcelo Pontes, Rev. </a:t>
            </a:r>
            <a:r>
              <a:rPr lang="pt-BR" sz="3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Renilson</a:t>
            </a:r>
            <a:r>
              <a:rPr lang="pt-BR" sz="3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Cabral, </a:t>
            </a:r>
            <a:r>
              <a:rPr lang="pt-BR" sz="3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Mykael</a:t>
            </a:r>
            <a:r>
              <a:rPr lang="pt-BR" sz="3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Rev. </a:t>
            </a:r>
            <a:r>
              <a:rPr lang="pt-BR" sz="3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Eliabe</a:t>
            </a:r>
            <a:r>
              <a:rPr lang="pt-BR" sz="3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Gouveia, Raimunda, Wanessa, Théo, Benício, Arthur, Luciano, Lucinha, Valéria, </a:t>
            </a:r>
            <a:r>
              <a:rPr lang="pt-BR" sz="3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Nelci</a:t>
            </a:r>
            <a:r>
              <a:rPr lang="pt-BR" sz="3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Saulo Costa, Jonathan, Elvira, Augusto, Estela, Grace Martins, Rev. Silas Lima , Diná, </a:t>
            </a:r>
            <a:r>
              <a:rPr lang="pt-BR" sz="3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Lucca</a:t>
            </a:r>
            <a:r>
              <a:rPr lang="pt-BR" sz="3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Clotilde, Vera Velasco, </a:t>
            </a:r>
            <a:r>
              <a:rPr lang="pt-BR" sz="3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Nila</a:t>
            </a:r>
            <a:r>
              <a:rPr lang="pt-BR" sz="3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Moura, Hugo Augusto, </a:t>
            </a:r>
            <a:r>
              <a:rPr lang="pt-BR" sz="3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Miryan</a:t>
            </a:r>
            <a:r>
              <a:rPr lang="pt-BR" sz="3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Rute, </a:t>
            </a:r>
            <a:r>
              <a:rPr lang="pt-BR" sz="3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Erondina</a:t>
            </a:r>
            <a:r>
              <a:rPr lang="pt-BR" sz="3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3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Valna</a:t>
            </a:r>
            <a:r>
              <a:rPr lang="pt-BR" sz="3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Aparecida, </a:t>
            </a:r>
            <a:r>
              <a:rPr lang="pt-BR" sz="3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Reni</a:t>
            </a:r>
            <a:r>
              <a:rPr lang="pt-BR" sz="3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Lúcia, Elaine Cristina, </a:t>
            </a:r>
            <a:r>
              <a:rPr lang="pt-BR" sz="3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Joabe</a:t>
            </a:r>
            <a:r>
              <a:rPr lang="pt-BR" sz="3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Ferreira, Flávia Vasconcellos, Levy, Nicolas, Vera, Maria das Graças de Paulo, </a:t>
            </a:r>
            <a:r>
              <a:rPr lang="pt-BR" sz="3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Thalison</a:t>
            </a:r>
            <a:r>
              <a:rPr lang="pt-BR" sz="3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Silvana Werner, Alessandro, Michel, Nicole,  Rev. </a:t>
            </a:r>
            <a:r>
              <a:rPr lang="pt-BR" sz="3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Silvanir</a:t>
            </a:r>
            <a:r>
              <a:rPr lang="pt-BR" sz="3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sz="30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424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A7FA49-AD89-4138-AE90-F1564E10B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5" y="5580690"/>
            <a:ext cx="9734550" cy="1105860"/>
          </a:xfrm>
        </p:spPr>
        <p:txBody>
          <a:bodyPr>
            <a:noAutofit/>
          </a:bodyPr>
          <a:lstStyle/>
          <a:p>
            <a:pPr algn="ctr"/>
            <a:r>
              <a:rPr lang="pt-BR" sz="44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MOTIVO De ORAÇÃO - </a:t>
            </a:r>
            <a:r>
              <a:rPr lang="pt-BR" sz="4400" b="1" dirty="0">
                <a:solidFill>
                  <a:srgbClr val="538135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Brasil</a:t>
            </a:r>
            <a:r>
              <a:rPr lang="pt-BR" sz="44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t-BR" sz="40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40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40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40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4000" dirty="0">
              <a:latin typeface="Gill Sans MT" panose="020B0502020104020203" pitchFamily="34" charset="0"/>
            </a:endParaRP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F76ABA25-A310-4334-8E76-7C4F12D9A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1" y="533400"/>
            <a:ext cx="10620374" cy="6153150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AC70F6C-B019-4715-903B-E336D714D8D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5" y="923925"/>
            <a:ext cx="5048250" cy="409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94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6DCB4D-6B39-4258-8A26-858A15361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225" y="228600"/>
            <a:ext cx="10315575" cy="118110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4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Bloco: </a:t>
            </a:r>
            <a:r>
              <a:rPr lang="pt-BR" sz="4400" b="1" dirty="0">
                <a:solidFill>
                  <a:srgbClr val="538135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Brasil, suas Instituições e </a:t>
            </a:r>
            <a:r>
              <a:rPr lang="pt-BR" sz="4400" b="1" dirty="0">
                <a:solidFill>
                  <a:srgbClr val="FFC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Relações Internacionais</a:t>
            </a:r>
            <a:b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F48786-475A-49BA-A84A-AB88BA869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924050"/>
            <a:ext cx="11106150" cy="4495800"/>
          </a:xfrm>
        </p:spPr>
        <p:txBody>
          <a:bodyPr>
            <a:noAutofit/>
          </a:bodyPr>
          <a:lstStyle/>
          <a:p>
            <a:pPr algn="just"/>
            <a:r>
              <a:rPr lang="pt-BR" sz="3200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3200" dirty="0">
              <a:latin typeface="Gill Sans MT" panose="020B0502020104020203" pitchFamily="34" charset="0"/>
            </a:endParaRP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5021FB26-6C1F-4A81-9488-0CDBA37810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880894"/>
              </p:ext>
            </p:extLst>
          </p:nvPr>
        </p:nvGraphicFramePr>
        <p:xfrm>
          <a:off x="552451" y="1518876"/>
          <a:ext cx="11106150" cy="5117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8642">
                  <a:extLst>
                    <a:ext uri="{9D8B030D-6E8A-4147-A177-3AD203B41FA5}">
                      <a16:colId xmlns:a16="http://schemas.microsoft.com/office/drawing/2014/main" val="3514372047"/>
                    </a:ext>
                  </a:extLst>
                </a:gridCol>
                <a:gridCol w="5627508">
                  <a:extLst>
                    <a:ext uri="{9D8B030D-6E8A-4147-A177-3AD203B41FA5}">
                      <a16:colId xmlns:a16="http://schemas.microsoft.com/office/drawing/2014/main" val="388309047"/>
                    </a:ext>
                  </a:extLst>
                </a:gridCol>
              </a:tblGrid>
              <a:tr h="518253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latin typeface="Gill Sans MT" panose="020B0502020104020203" pitchFamily="34" charset="0"/>
                        </a:rPr>
                        <a:t>BRASIL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latin typeface="Gill Sans MT" panose="020B0502020104020203" pitchFamily="34" charset="0"/>
                        </a:rPr>
                        <a:t>BRASIL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3775103"/>
                  </a:ext>
                </a:extLst>
              </a:tr>
              <a:tr h="93821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Pelas autoridades civis:</a:t>
                      </a:r>
                      <a:endParaRPr lang="pt-BR" sz="28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Forças Armadas</a:t>
                      </a:r>
                      <a:r>
                        <a:rPr lang="pt-BR" sz="28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: Exército, Marinha e Aeronáutica </a:t>
                      </a:r>
                      <a:endParaRPr lang="pt-BR" sz="28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534503"/>
                  </a:ext>
                </a:extLst>
              </a:tr>
              <a:tr h="365405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Nos três poderes </a:t>
                      </a:r>
                      <a:endParaRPr lang="pt-BR" sz="2800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pt-BR" sz="28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Executivo</a:t>
                      </a:r>
                      <a:endParaRPr lang="pt-BR" sz="2800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pt-BR" sz="28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Legislativo</a:t>
                      </a:r>
                      <a:endParaRPr lang="pt-BR" sz="2800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pt-BR" sz="28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Judiciário</a:t>
                      </a:r>
                    </a:p>
                    <a:p>
                      <a:endParaRPr lang="pt-BR" sz="2800" b="1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A nível: Federal – Estadual - Municipal</a:t>
                      </a:r>
                    </a:p>
                    <a:p>
                      <a:endParaRPr lang="pt-BR" sz="28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Toda a classe policial e o corpo de bombeiros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800" b="1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Relações Internacionais - </a:t>
                      </a:r>
                      <a:r>
                        <a:rPr lang="pt-BR" sz="28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Todos os países do mundo com suas autoridades. Especialmente </a:t>
                      </a:r>
                      <a:r>
                        <a:rPr lang="pt-BR" sz="28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por Israel, </a:t>
                      </a:r>
                      <a:r>
                        <a:rPr lang="pt-BR" sz="28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EUA, Inglaterra e os países da América Latina</a:t>
                      </a:r>
                      <a:endParaRPr lang="pt-BR" sz="28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027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54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A7FA49-AD89-4138-AE90-F1564E10B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4" y="4910137"/>
            <a:ext cx="10601325" cy="158591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9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MOTIVO De ORAÇÃO</a:t>
            </a:r>
            <a:br>
              <a:rPr lang="pt-BR" sz="49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49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4900" b="1" dirty="0">
                <a:solidFill>
                  <a:schemeClr val="accent4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Igreja Presbiteriana do Brasil</a:t>
            </a: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18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18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dirty="0"/>
          </a:p>
        </p:txBody>
      </p:sp>
      <p:pic>
        <p:nvPicPr>
          <p:cNvPr id="4" name="Espaço Reservado para Conteúdo 3" descr="Logotipo, nome da empresa&#10;&#10;Descrição gerada automaticamente">
            <a:extLst>
              <a:ext uri="{FF2B5EF4-FFF2-40B4-BE49-F238E27FC236}">
                <a16:creationId xmlns:a16="http://schemas.microsoft.com/office/drawing/2014/main" id="{0BCAA965-C3B7-4BA9-BCC2-9BD82662A77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49" y="619125"/>
            <a:ext cx="675322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60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110F04-2482-4E1C-982C-79557BF10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5" y="561974"/>
            <a:ext cx="10210800" cy="1838325"/>
          </a:xfrm>
        </p:spPr>
        <p:txBody>
          <a:bodyPr>
            <a:noAutofit/>
          </a:bodyPr>
          <a:lstStyle/>
          <a:p>
            <a:pPr algn="just"/>
            <a:r>
              <a:rPr lang="pt-BR" sz="4000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Mesa Diretora do Supremo Concílio, por sabedoria e direção divina para conduzir toda a </a:t>
            </a:r>
            <a:r>
              <a:rPr lang="pt-BR" sz="4400" b="1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IPB.</a:t>
            </a:r>
            <a:endParaRPr lang="pt-BR" sz="4000" dirty="0">
              <a:latin typeface="Gill Sans MT" panose="020B0502020104020203" pitchFamily="34" charset="0"/>
            </a:endParaRPr>
          </a:p>
        </p:txBody>
      </p:sp>
      <p:pic>
        <p:nvPicPr>
          <p:cNvPr id="4" name="Espaço Reservado para Conteúdo 3" descr="Logotipo, nome da empresa&#10;&#10;Descrição gerada automaticamente">
            <a:extLst>
              <a:ext uri="{FF2B5EF4-FFF2-40B4-BE49-F238E27FC236}">
                <a16:creationId xmlns:a16="http://schemas.microsoft.com/office/drawing/2014/main" id="{F1EAB36E-B9E2-47A3-85E1-3099BECB41D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2600326"/>
            <a:ext cx="5067300" cy="369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680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D1DFFE-143C-4D34-8440-C7309A741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50" y="200027"/>
            <a:ext cx="10134599" cy="981075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900" b="1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Por </a:t>
            </a:r>
            <a:r>
              <a:rPr lang="pt-BR" sz="4900" b="1" i="1" dirty="0">
                <a:solidFill>
                  <a:schemeClr val="accent6">
                    <a:lumMod val="75000"/>
                  </a:schemeClr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QUEM CUIDA</a:t>
            </a: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dirty="0"/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EFEC5F4D-06CC-4934-9CD1-7B9AD08E3A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5840718"/>
              </p:ext>
            </p:extLst>
          </p:nvPr>
        </p:nvGraphicFramePr>
        <p:xfrm>
          <a:off x="609600" y="1381126"/>
          <a:ext cx="11190288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9419">
                  <a:extLst>
                    <a:ext uri="{9D8B030D-6E8A-4147-A177-3AD203B41FA5}">
                      <a16:colId xmlns:a16="http://schemas.microsoft.com/office/drawing/2014/main" val="3691628530"/>
                    </a:ext>
                  </a:extLst>
                </a:gridCol>
                <a:gridCol w="5680869">
                  <a:extLst>
                    <a:ext uri="{9D8B030D-6E8A-4147-A177-3AD203B41FA5}">
                      <a16:colId xmlns:a16="http://schemas.microsoft.com/office/drawing/2014/main" val="844209073"/>
                    </a:ext>
                  </a:extLst>
                </a:gridCol>
              </a:tblGrid>
              <a:tr h="2159548">
                <a:tc>
                  <a:txBody>
                    <a:bodyPr/>
                    <a:lstStyle/>
                    <a:p>
                      <a:pPr fontAlgn="base"/>
                      <a:r>
                        <a:rPr lang="pt-BR" sz="2400" b="1" kern="1200" dirty="0">
                          <a:solidFill>
                            <a:schemeClr val="lt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86 Sínodos</a:t>
                      </a:r>
                    </a:p>
                    <a:p>
                      <a:pPr fontAlgn="base"/>
                      <a:r>
                        <a:rPr lang="pt-BR" sz="2400" b="1" kern="1200" dirty="0">
                          <a:solidFill>
                            <a:schemeClr val="lt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356 Presbitérios</a:t>
                      </a:r>
                    </a:p>
                    <a:p>
                      <a:pPr fontAlgn="base"/>
                      <a:r>
                        <a:rPr lang="pt-BR" sz="2400" b="1" kern="1200" dirty="0">
                          <a:solidFill>
                            <a:schemeClr val="lt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3977 Igrejas e Congregações</a:t>
                      </a:r>
                      <a:br>
                        <a:rPr lang="pt-BR" sz="2400" b="1" kern="1200" dirty="0">
                          <a:solidFill>
                            <a:schemeClr val="lt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</a:br>
                      <a:r>
                        <a:rPr lang="pt-BR" sz="2400" b="1" kern="1200" dirty="0">
                          <a:solidFill>
                            <a:schemeClr val="lt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cadastradas</a:t>
                      </a:r>
                    </a:p>
                    <a:p>
                      <a:endParaRPr lang="pt-BR" sz="24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kern="1200" dirty="0">
                          <a:solidFill>
                            <a:schemeClr val="lt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Oremos pelos Estimados irmãos em Cristo, Presidentes dos Sínodos, e nesses, por todos os demais pastores, presbíteros e diáconos, que servem nas jurisdições de seus Sínodos.</a:t>
                      </a:r>
                    </a:p>
                    <a:p>
                      <a:endParaRPr lang="pt-BR" sz="24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030360"/>
                  </a:ext>
                </a:extLst>
              </a:tr>
              <a:tr h="285060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MOTIVOS</a:t>
                      </a:r>
                      <a:endParaRPr lang="pt-BR" sz="3200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endParaRPr lang="pt-BR" sz="24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Vida com Deus</a:t>
                      </a:r>
                    </a:p>
                    <a:p>
                      <a:r>
                        <a:rPr lang="pt-BR" sz="24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Saúde</a:t>
                      </a:r>
                    </a:p>
                    <a:p>
                      <a:pPr algn="l"/>
                      <a:r>
                        <a:rPr lang="pt-BR" sz="24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Finanças </a:t>
                      </a:r>
                    </a:p>
                    <a:p>
                      <a:r>
                        <a:rPr lang="pt-BR" sz="24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Pressão de todo tipo e origem, problemas e quaisquer dificuldades causadas em decorrência da pandemia. </a:t>
                      </a:r>
                    </a:p>
                    <a:p>
                      <a:r>
                        <a:rPr lang="pt-BR" sz="24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Família – Igreja - Ministério</a:t>
                      </a:r>
                    </a:p>
                    <a:p>
                      <a:endParaRPr lang="pt-BR" sz="24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156065"/>
                  </a:ext>
                </a:extLst>
              </a:tr>
            </a:tbl>
          </a:graphicData>
        </a:graphic>
      </p:graphicFrame>
      <p:sp>
        <p:nvSpPr>
          <p:cNvPr id="7" name="Seta: para a Direita Listrada 6">
            <a:extLst>
              <a:ext uri="{FF2B5EF4-FFF2-40B4-BE49-F238E27FC236}">
                <a16:creationId xmlns:a16="http://schemas.microsoft.com/office/drawing/2014/main" id="{9EB28A23-3140-4658-9D08-5ED95DFD043E}"/>
              </a:ext>
            </a:extLst>
          </p:cNvPr>
          <p:cNvSpPr/>
          <p:nvPr/>
        </p:nvSpPr>
        <p:spPr>
          <a:xfrm>
            <a:off x="2228850" y="4810125"/>
            <a:ext cx="3143250" cy="98107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: Entalhada para a Direita 9">
            <a:extLst>
              <a:ext uri="{FF2B5EF4-FFF2-40B4-BE49-F238E27FC236}">
                <a16:creationId xmlns:a16="http://schemas.microsoft.com/office/drawing/2014/main" id="{31B96EF9-F6F9-40D4-82CC-E75098F6BB98}"/>
              </a:ext>
            </a:extLst>
          </p:cNvPr>
          <p:cNvSpPr/>
          <p:nvPr/>
        </p:nvSpPr>
        <p:spPr>
          <a:xfrm>
            <a:off x="3086100" y="2762250"/>
            <a:ext cx="2486025" cy="542925"/>
          </a:xfrm>
          <a:prstGeom prst="notch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3822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A7FA49-AD89-4138-AE90-F1564E10B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1" y="4991100"/>
            <a:ext cx="9313862" cy="1419224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900" b="1" dirty="0">
                <a:solidFill>
                  <a:schemeClr val="accent6">
                    <a:lumMod val="7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MOTIVO De ORAÇÃO </a:t>
            </a:r>
            <a:br>
              <a:rPr lang="pt-BR" sz="49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53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Sínodos </a:t>
            </a:r>
            <a:br>
              <a:rPr lang="pt-BR" sz="18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18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D5DCBFB-CD49-4025-9A34-0BB1CB0F54E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638175"/>
            <a:ext cx="3848099" cy="415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5467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851D84-69C0-4D7E-9996-4AF31F7B8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8668" y="195485"/>
            <a:ext cx="9513887" cy="909415"/>
          </a:xfrm>
        </p:spPr>
        <p:txBody>
          <a:bodyPr>
            <a:normAutofit fontScale="90000"/>
          </a:bodyPr>
          <a:lstStyle/>
          <a:p>
            <a:pPr algn="ctr"/>
            <a:r>
              <a:rPr lang="pt-BR" sz="5400" b="1" i="1" dirty="0">
                <a:solidFill>
                  <a:srgbClr val="FF0000"/>
                </a:solidFill>
                <a:latin typeface="Gill Sans MT" panose="020B0502020104020203" pitchFamily="34" charset="0"/>
              </a:rPr>
              <a:t>ORAI SEM CESSAR</a:t>
            </a: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02A7DEDB-8EAA-4BCD-A006-094E542CAFD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47825"/>
            <a:ext cx="4600575" cy="430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7010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3">
            <a:extLst>
              <a:ext uri="{FF2B5EF4-FFF2-40B4-BE49-F238E27FC236}">
                <a16:creationId xmlns:a16="http://schemas.microsoft.com/office/drawing/2014/main" id="{BC23B16F-9E18-4610-8DB3-7261D8D63F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8631754"/>
              </p:ext>
            </p:extLst>
          </p:nvPr>
        </p:nvGraphicFramePr>
        <p:xfrm>
          <a:off x="267492" y="384682"/>
          <a:ext cx="11657016" cy="6134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8508">
                  <a:extLst>
                    <a:ext uri="{9D8B030D-6E8A-4147-A177-3AD203B41FA5}">
                      <a16:colId xmlns:a16="http://schemas.microsoft.com/office/drawing/2014/main" val="471805337"/>
                    </a:ext>
                  </a:extLst>
                </a:gridCol>
                <a:gridCol w="5828508">
                  <a:extLst>
                    <a:ext uri="{9D8B030D-6E8A-4147-A177-3AD203B41FA5}">
                      <a16:colId xmlns:a16="http://schemas.microsoft.com/office/drawing/2014/main" val="213039415"/>
                    </a:ext>
                  </a:extLst>
                </a:gridCol>
              </a:tblGrid>
              <a:tr h="1158905">
                <a:tc>
                  <a:txBody>
                    <a:bodyPr/>
                    <a:lstStyle/>
                    <a:p>
                      <a:r>
                        <a:rPr lang="pt-BR" sz="2300" b="1" kern="1200" dirty="0">
                          <a:solidFill>
                            <a:schemeClr val="lt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Sínodo Centro Sul do Maranhão - SCM</a:t>
                      </a:r>
                      <a:br>
                        <a:rPr lang="pt-BR" sz="2300" b="1" kern="1200" dirty="0">
                          <a:solidFill>
                            <a:schemeClr val="lt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</a:br>
                      <a:r>
                        <a:rPr lang="pt-BR" sz="2300" b="0" kern="1200" dirty="0">
                          <a:solidFill>
                            <a:schemeClr val="lt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Presidente</a:t>
                      </a:r>
                      <a:r>
                        <a:rPr lang="pt-BR" sz="2300" b="1" kern="1200" dirty="0">
                          <a:solidFill>
                            <a:schemeClr val="lt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- Rev. </a:t>
                      </a:r>
                      <a:r>
                        <a:rPr lang="pt-BR" sz="2300" b="1" kern="1200" dirty="0" err="1">
                          <a:solidFill>
                            <a:schemeClr val="lt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Geremito</a:t>
                      </a:r>
                      <a:r>
                        <a:rPr lang="pt-BR" sz="2300" b="1" kern="1200" dirty="0">
                          <a:solidFill>
                            <a:schemeClr val="lt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da Silva </a:t>
                      </a:r>
                      <a:r>
                        <a:rPr lang="pt-BR" sz="2300" b="1" kern="1200" dirty="0" err="1">
                          <a:solidFill>
                            <a:schemeClr val="lt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Feitoza</a:t>
                      </a:r>
                      <a:endParaRPr lang="pt-BR" sz="2300" b="1" kern="1200" dirty="0">
                        <a:solidFill>
                          <a:schemeClr val="lt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300" dirty="0">
                          <a:latin typeface="Gill Sans MT" panose="020B0502020104020203" pitchFamily="34" charset="0"/>
                        </a:rPr>
                        <a:t>Sínodo Espírito </a:t>
                      </a:r>
                      <a:r>
                        <a:rPr lang="pt-BR" sz="2300" dirty="0" err="1">
                          <a:latin typeface="Gill Sans MT" panose="020B0502020104020203" pitchFamily="34" charset="0"/>
                        </a:rPr>
                        <a:t>Santo-Rio</a:t>
                      </a:r>
                      <a:r>
                        <a:rPr lang="pt-BR" sz="2300" dirty="0">
                          <a:latin typeface="Gill Sans MT" panose="020B0502020104020203" pitchFamily="34" charset="0"/>
                        </a:rPr>
                        <a:t> - SER</a:t>
                      </a:r>
                    </a:p>
                    <a:p>
                      <a:r>
                        <a:rPr lang="pt-BR" sz="2300" b="0" dirty="0">
                          <a:latin typeface="Gill Sans MT" panose="020B0502020104020203" pitchFamily="34" charset="0"/>
                        </a:rPr>
                        <a:t>Presidente</a:t>
                      </a:r>
                      <a:r>
                        <a:rPr lang="pt-BR" sz="2300" dirty="0">
                          <a:latin typeface="Gill Sans MT" panose="020B0502020104020203" pitchFamily="34" charset="0"/>
                        </a:rPr>
                        <a:t> – Rev. Marcelo Aguiar de Lima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738453"/>
                  </a:ext>
                </a:extLst>
              </a:tr>
              <a:tr h="1514303">
                <a:tc>
                  <a:txBody>
                    <a:bodyPr/>
                    <a:lstStyle/>
                    <a:p>
                      <a:r>
                        <a:rPr lang="pt-BR" sz="23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Sínodo Chapada Diamantina – SCD</a:t>
                      </a:r>
                      <a:br>
                        <a:rPr lang="pt-BR" sz="23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</a:br>
                      <a:r>
                        <a:rPr lang="pt-BR" sz="23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Presidente – </a:t>
                      </a:r>
                      <a:r>
                        <a:rPr lang="pt-BR" sz="23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Rev. Márcio </a:t>
                      </a:r>
                      <a:r>
                        <a:rPr lang="pt-BR" sz="2300" b="1" kern="1200" dirty="0" err="1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Gleison</a:t>
                      </a:r>
                      <a:r>
                        <a:rPr lang="pt-BR" sz="23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Santana de Souza</a:t>
                      </a:r>
                      <a:endParaRPr lang="pt-BR" sz="2300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3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Sínodo Garanhuns - SGA</a:t>
                      </a:r>
                      <a:br>
                        <a:rPr lang="pt-BR" sz="23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</a:br>
                      <a:r>
                        <a:rPr lang="pt-BR" sz="23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Presidente – </a:t>
                      </a:r>
                      <a:r>
                        <a:rPr lang="pt-BR" sz="2300" b="1" kern="1200" dirty="0" err="1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Presb</a:t>
                      </a:r>
                      <a:r>
                        <a:rPr lang="pt-BR" sz="23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. Alexandre Henrique Monteiro de Melo</a:t>
                      </a:r>
                      <a:endParaRPr lang="pt-BR" sz="23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756440"/>
                  </a:ext>
                </a:extLst>
              </a:tr>
              <a:tr h="1158905">
                <a:tc>
                  <a:txBody>
                    <a:bodyPr/>
                    <a:lstStyle/>
                    <a:p>
                      <a:r>
                        <a:rPr lang="pt-BR" sz="23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Sínodo Costa do Sol – SCS</a:t>
                      </a:r>
                      <a:endParaRPr lang="pt-BR" sz="2300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pt-BR" sz="23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Presidente – </a:t>
                      </a:r>
                      <a:r>
                        <a:rPr lang="pt-BR" sz="23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Rev. </a:t>
                      </a:r>
                      <a:r>
                        <a:rPr lang="pt-BR" sz="2300" b="1" kern="1200" dirty="0" err="1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Arivelton</a:t>
                      </a:r>
                      <a:r>
                        <a:rPr lang="pt-BR" sz="23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300" b="1" kern="1200" dirty="0" err="1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Peisini</a:t>
                      </a:r>
                      <a:endParaRPr lang="pt-BR" sz="2300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300" b="1" dirty="0">
                          <a:latin typeface="Gill Sans MT" panose="020B0502020104020203" pitchFamily="34" charset="0"/>
                        </a:rPr>
                        <a:t>Sínodo Grande ABC – SAB</a:t>
                      </a:r>
                    </a:p>
                    <a:p>
                      <a:r>
                        <a:rPr lang="pt-BR" sz="2300" b="0" dirty="0">
                          <a:latin typeface="Gill Sans MT" panose="020B0502020104020203" pitchFamily="34" charset="0"/>
                        </a:rPr>
                        <a:t>Presidente – </a:t>
                      </a:r>
                      <a:r>
                        <a:rPr lang="pt-BR" sz="2300" b="1" dirty="0">
                          <a:latin typeface="Gill Sans MT" panose="020B0502020104020203" pitchFamily="34" charset="0"/>
                        </a:rPr>
                        <a:t>Rev. </a:t>
                      </a:r>
                      <a:r>
                        <a:rPr lang="pt-BR" sz="2300" b="1" dirty="0" err="1">
                          <a:latin typeface="Gill Sans MT" panose="020B0502020104020203" pitchFamily="34" charset="0"/>
                        </a:rPr>
                        <a:t>Donizeti</a:t>
                      </a:r>
                      <a:r>
                        <a:rPr lang="pt-BR" sz="2300" b="1" dirty="0">
                          <a:latin typeface="Gill Sans MT" panose="020B0502020104020203" pitchFamily="34" charset="0"/>
                        </a:rPr>
                        <a:t> Rodrigues Ladeia</a:t>
                      </a:r>
                      <a:endParaRPr lang="pt-BR" sz="2300" b="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454954"/>
                  </a:ext>
                </a:extLst>
              </a:tr>
              <a:tr h="1097617">
                <a:tc>
                  <a:txBody>
                    <a:bodyPr/>
                    <a:lstStyle/>
                    <a:p>
                      <a:r>
                        <a:rPr lang="pt-BR" sz="23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Sínodo Curitiba - SCT</a:t>
                      </a:r>
                      <a:br>
                        <a:rPr lang="pt-BR" sz="23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</a:br>
                      <a:r>
                        <a:rPr lang="pt-BR" sz="23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Presidente – </a:t>
                      </a:r>
                      <a:r>
                        <a:rPr lang="pt-BR" sz="23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Rev. Elizeu Eduardo de Souza</a:t>
                      </a:r>
                      <a:endParaRPr lang="pt-BR" sz="23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3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Sínodo Guanabara – SGB</a:t>
                      </a:r>
                    </a:p>
                    <a:p>
                      <a:r>
                        <a:rPr lang="pt-BR" sz="2300" b="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Presidente – </a:t>
                      </a:r>
                      <a:r>
                        <a:rPr lang="pt-BR" sz="23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Rev. </a:t>
                      </a:r>
                      <a:r>
                        <a:rPr lang="pt-BR" sz="2300" b="1" kern="1200" dirty="0" err="1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Jouberto</a:t>
                      </a:r>
                      <a:r>
                        <a:rPr lang="pt-BR" sz="23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Heringer da Silva</a:t>
                      </a:r>
                      <a:endParaRPr lang="pt-BR" sz="2300" b="0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815274"/>
                  </a:ext>
                </a:extLst>
              </a:tr>
              <a:tr h="1158905">
                <a:tc>
                  <a:txBody>
                    <a:bodyPr/>
                    <a:lstStyle/>
                    <a:p>
                      <a:r>
                        <a:rPr lang="pt-BR" sz="23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Sínodo Duque de Caxias – SCX</a:t>
                      </a:r>
                    </a:p>
                    <a:p>
                      <a:r>
                        <a:rPr lang="pt-BR" sz="23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3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Presidente – </a:t>
                      </a:r>
                      <a:r>
                        <a:rPr lang="pt-BR" sz="2300" b="1" kern="1200" dirty="0" err="1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Presb</a:t>
                      </a:r>
                      <a:r>
                        <a:rPr lang="pt-BR" sz="23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. Paulo Roberto Pereira da Silva</a:t>
                      </a:r>
                      <a:endParaRPr lang="pt-BR" sz="2300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3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Sínodo Integração Catarinense – SIC</a:t>
                      </a:r>
                    </a:p>
                    <a:p>
                      <a:r>
                        <a:rPr lang="pt-BR" sz="2300" b="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Presidente – </a:t>
                      </a:r>
                      <a:r>
                        <a:rPr lang="pt-BR" sz="23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Rev. Rubens Lima da Silva</a:t>
                      </a:r>
                      <a:endParaRPr lang="pt-BR" sz="2300" b="0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5185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0673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E43C6F-F382-48F7-BCF8-5C3E9CF6D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50" y="306333"/>
            <a:ext cx="9990137" cy="1170042"/>
          </a:xfrm>
        </p:spPr>
        <p:txBody>
          <a:bodyPr>
            <a:normAutofit/>
          </a:bodyPr>
          <a:lstStyle/>
          <a:p>
            <a:pPr algn="ctr"/>
            <a:r>
              <a:rPr lang="pt-BR" sz="4400" b="1" dirty="0">
                <a:solidFill>
                  <a:schemeClr val="accent6">
                    <a:lumMod val="7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MOTIVOS </a:t>
            </a:r>
            <a:r>
              <a:rPr lang="pt-BR" sz="4400" b="1" dirty="0">
                <a:solidFill>
                  <a:schemeClr val="tx1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ORAÇÃO</a:t>
            </a:r>
            <a:endParaRPr lang="pt-BR" sz="4400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2FA451-8A7C-4CAD-BAF4-CEF5E4957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150" y="2009775"/>
            <a:ext cx="10304462" cy="3901447"/>
          </a:xfrm>
        </p:spPr>
        <p:txBody>
          <a:bodyPr/>
          <a:lstStyle/>
          <a:p>
            <a:pPr algn="just"/>
            <a:r>
              <a:rPr lang="pt-BR" sz="4000" b="1" i="1" dirty="0">
                <a:solidFill>
                  <a:schemeClr val="accent6">
                    <a:lumMod val="7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Pelos pastores, especialmente os recém-formados</a:t>
            </a:r>
            <a:r>
              <a:rPr lang="pt-BR" sz="4000" b="1" i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pt-BR" sz="4000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4000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estão sem campo, em virtude de as igrejas </a:t>
            </a:r>
            <a:r>
              <a:rPr lang="pt-BR" sz="4000" b="1" i="1" dirty="0">
                <a:solidFill>
                  <a:schemeClr val="accent6">
                    <a:lumMod val="7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não terem feito eleição por conta da COVID-19</a:t>
            </a:r>
            <a:r>
              <a:rPr lang="pt-BR" sz="4000" b="1" i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pt-BR" sz="4000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que o Senhor abra as portas e os direcione para exercer o ministério.</a:t>
            </a:r>
            <a:endParaRPr lang="pt-BR" sz="40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8978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87F8B-B0EC-4722-ADF0-6A90AB32D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51" y="246110"/>
            <a:ext cx="10448924" cy="1477915"/>
          </a:xfrm>
        </p:spPr>
        <p:txBody>
          <a:bodyPr>
            <a:noAutofit/>
          </a:bodyPr>
          <a:lstStyle/>
          <a:p>
            <a:pPr algn="just"/>
            <a:r>
              <a:rPr lang="pt-BR" sz="4400" b="1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Pelas Sociedades Internas em todos os âmbitos</a:t>
            </a:r>
            <a:r>
              <a:rPr lang="pt-BR" sz="4400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sz="4400" b="1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UCPs</a:t>
            </a:r>
            <a:r>
              <a:rPr lang="pt-BR" sz="4400" b="1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pt-BR" sz="4400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4400" b="1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UPAs</a:t>
            </a:r>
            <a:r>
              <a:rPr lang="pt-BR" sz="4400" b="1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UMPs, </a:t>
            </a:r>
            <a:r>
              <a:rPr lang="pt-BR" sz="4400" b="1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UPHs</a:t>
            </a:r>
            <a:br>
              <a:rPr lang="pt-BR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dirty="0">
              <a:latin typeface="Gill Sans MT" panose="020B0502020104020203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8C704B-65EF-4916-A8B0-E0CDC08C4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885950"/>
            <a:ext cx="10553701" cy="4619625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4" name="Imagem 3" descr="UPA">
            <a:extLst>
              <a:ext uri="{FF2B5EF4-FFF2-40B4-BE49-F238E27FC236}">
                <a16:creationId xmlns:a16="http://schemas.microsoft.com/office/drawing/2014/main" id="{013DF382-4A11-4F4F-81A8-F7CA71F4769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267" y="2313940"/>
            <a:ext cx="2342357" cy="2123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 descr="Uma imagem contendo texto, desenho&#10;&#10;Descrição gerada automaticamente">
            <a:extLst>
              <a:ext uri="{FF2B5EF4-FFF2-40B4-BE49-F238E27FC236}">
                <a16:creationId xmlns:a16="http://schemas.microsoft.com/office/drawing/2014/main" id="{2305C225-28EB-4192-BD54-8EB2AE2664D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2272029"/>
            <a:ext cx="1504950" cy="2576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338754A9-FB42-48AF-BA1A-5C5D2B1E726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508" y="4752975"/>
            <a:ext cx="5105400" cy="1387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Igreja Presbiteriana Iguaçu - UCP - União de Crianças Presbiterianas">
            <a:extLst>
              <a:ext uri="{FF2B5EF4-FFF2-40B4-BE49-F238E27FC236}">
                <a16:creationId xmlns:a16="http://schemas.microsoft.com/office/drawing/2014/main" id="{B7D5FCC6-E9EF-4056-BAAB-7B961493119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1" y="2755515"/>
            <a:ext cx="2477292" cy="1682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2810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D5A92C-0F0F-419B-AE8B-894841F36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975" y="371475"/>
            <a:ext cx="10553700" cy="1609725"/>
          </a:xfrm>
        </p:spPr>
        <p:txBody>
          <a:bodyPr>
            <a:noAutofit/>
          </a:bodyPr>
          <a:lstStyle/>
          <a:p>
            <a:r>
              <a:rPr lang="pt-BR" sz="4000" b="1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pelas </a:t>
            </a:r>
            <a:r>
              <a:rPr lang="pt-BR" sz="4000" b="1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SAFs</a:t>
            </a:r>
            <a:r>
              <a:rPr lang="pt-BR" sz="4000" b="1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pt-BR" sz="4000" b="1" i="1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Pela liderança do Trabalho Feminino da SAF até a </a:t>
            </a:r>
            <a:r>
              <a:rPr lang="pt-BR" sz="4000" b="1" i="1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CNSAFs</a:t>
            </a:r>
            <a:r>
              <a:rPr lang="pt-BR" sz="4000" b="1" i="1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pt-BR" sz="4000" b="1" i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pelas sócias</a:t>
            </a:r>
            <a:r>
              <a:rPr lang="pt-BR" sz="4000" b="1" i="1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br>
              <a:rPr lang="pt-BR" sz="40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4000" dirty="0">
              <a:latin typeface="Gill Sans MT" panose="020B0502020104020203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412A666-826E-426C-93FD-1D2EDAAB7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212" y="2221235"/>
            <a:ext cx="5743575" cy="441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69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F76ABA25-A310-4334-8E76-7C4F12D9A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8774" y="342901"/>
            <a:ext cx="9915525" cy="6238874"/>
          </a:xfrm>
        </p:spPr>
        <p:txBody>
          <a:bodyPr>
            <a:normAutofit/>
          </a:bodyPr>
          <a:lstStyle/>
          <a:p>
            <a:pPr marL="342900" lvl="0" indent="-342900" algn="just">
              <a:buFont typeface="+mj-lt"/>
              <a:buAutoNum type="arabicParenR"/>
            </a:pPr>
            <a:r>
              <a:rPr lang="pt-BR" sz="40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Pelas esposas e </a:t>
            </a:r>
            <a:r>
              <a:rPr lang="pt-BR" sz="4400" b="1" dirty="0">
                <a:solidFill>
                  <a:srgbClr val="00B0F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t-BR" sz="4400" b="1" i="1" dirty="0">
                <a:solidFill>
                  <a:srgbClr val="00B0F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elos filhos dos:</a:t>
            </a:r>
            <a:endParaRPr lang="pt-BR" sz="4400" b="1" dirty="0">
              <a:solidFill>
                <a:srgbClr val="00B0F0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4000" b="1" i="1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t-BR" sz="4000" b="1" i="1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astores, missionários, obreiros, evangelistas, presbíteros, diáconos e líderes, da Igreja Presbiteriana do Brasil</a:t>
            </a:r>
            <a:endParaRPr lang="pt-BR" sz="4000" dirty="0">
              <a:latin typeface="Gill Sans MT" panose="020B0502020104020203" pitchFamily="34" charset="0"/>
            </a:endParaRPr>
          </a:p>
        </p:txBody>
      </p: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B0C42C58-B5E4-493C-ADBC-BB1DCAD8A59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284" y="3129058"/>
            <a:ext cx="3681730" cy="2695575"/>
          </a:xfrm>
          <a:prstGeom prst="rect">
            <a:avLst/>
          </a:prstGeom>
        </p:spPr>
      </p:pic>
      <p:pic>
        <p:nvPicPr>
          <p:cNvPr id="6" name="Imagem 5" descr="Uma imagem contendo pessoa, menina, mulher, placa&#10;&#10;Descrição gerada automaticamente">
            <a:extLst>
              <a:ext uri="{FF2B5EF4-FFF2-40B4-BE49-F238E27FC236}">
                <a16:creationId xmlns:a16="http://schemas.microsoft.com/office/drawing/2014/main" id="{5A365A06-18A1-4554-80D4-34F8D91B97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61" y="3571875"/>
            <a:ext cx="3799839" cy="280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68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7">
            <a:extLst>
              <a:ext uri="{FF2B5EF4-FFF2-40B4-BE49-F238E27FC236}">
                <a16:creationId xmlns:a16="http://schemas.microsoft.com/office/drawing/2014/main" id="{4AAA8889-30E5-467E-BE9D-262D7DFAA0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5753859"/>
              </p:ext>
            </p:extLst>
          </p:nvPr>
        </p:nvGraphicFramePr>
        <p:xfrm>
          <a:off x="504825" y="1209675"/>
          <a:ext cx="11510960" cy="54357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0607">
                  <a:extLst>
                    <a:ext uri="{9D8B030D-6E8A-4147-A177-3AD203B41FA5}">
                      <a16:colId xmlns:a16="http://schemas.microsoft.com/office/drawing/2014/main" val="1010752231"/>
                    </a:ext>
                  </a:extLst>
                </a:gridCol>
                <a:gridCol w="5760353">
                  <a:extLst>
                    <a:ext uri="{9D8B030D-6E8A-4147-A177-3AD203B41FA5}">
                      <a16:colId xmlns:a16="http://schemas.microsoft.com/office/drawing/2014/main" val="199988719"/>
                    </a:ext>
                  </a:extLst>
                </a:gridCol>
              </a:tblGrid>
              <a:tr h="1991499">
                <a:tc>
                  <a:txBody>
                    <a:bodyPr/>
                    <a:lstStyle/>
                    <a:p>
                      <a:r>
                        <a:rPr lang="pt-BR" sz="2800" b="1" i="1" kern="1200" dirty="0">
                          <a:solidFill>
                            <a:schemeClr val="lt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Pelo fortalecimento dos trabalhos de nossas igrejas, tais como Escolas Dominicais, reuniões de oração, Cultos de Doutrina, entre outros</a:t>
                      </a:r>
                      <a:endParaRPr lang="pt-BR" sz="28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600" b="1" i="1" kern="12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Igrejas do Senhor em todo o mundo;</a:t>
                      </a:r>
                      <a:endParaRPr lang="pt-BR" sz="3600" kern="12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endParaRPr lang="pt-BR" sz="28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694008"/>
                  </a:ext>
                </a:extLst>
              </a:tr>
              <a:tr h="340917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Pelos Conselheiros, Secretários </a:t>
                      </a:r>
                      <a:r>
                        <a:rPr lang="pt-BR" sz="2800" kern="1200" dirty="0" err="1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Presbiteriais</a:t>
                      </a:r>
                      <a:r>
                        <a:rPr lang="pt-BR" sz="28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, Secretários Sinodais e Secretários Nacionais de todas as Sociedades Internas, assim como os Secretários Nacionais para a Pessoa Idosa, para o Apoio Pastoral e para a Infância;</a:t>
                      </a:r>
                      <a:endParaRPr lang="pt-BR" sz="28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Pelos Pastores Jubilados e Viúvas de Pastor;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3200" b="1" i="1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i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Pelas famílias presbiterianas;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3200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i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Por avivamento.</a:t>
                      </a:r>
                      <a:endParaRPr lang="pt-BR" sz="3200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endParaRPr lang="pt-BR" sz="28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2774026"/>
                  </a:ext>
                </a:extLst>
              </a:tr>
            </a:tbl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A3ACAEB1-9984-4F05-A6FC-CB232E828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292" y="247651"/>
            <a:ext cx="9847263" cy="74295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9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MOTIVOS </a:t>
            </a:r>
            <a:r>
              <a:rPr lang="pt-BR" sz="4900" b="1" dirty="0">
                <a:solidFill>
                  <a:schemeClr val="tx1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ORAÇÃO </a:t>
            </a:r>
            <a:br>
              <a:rPr lang="pt-BR" sz="18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18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93359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504199-463C-4864-B8D5-0775ECE94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346" y="271685"/>
            <a:ext cx="9656762" cy="1023715"/>
          </a:xfrm>
        </p:spPr>
        <p:txBody>
          <a:bodyPr>
            <a:normAutofit/>
          </a:bodyPr>
          <a:lstStyle/>
          <a:p>
            <a:pPr algn="ctr"/>
            <a:r>
              <a:rPr lang="pt-BR" sz="4800" b="1" i="1" dirty="0">
                <a:solidFill>
                  <a:srgbClr val="FF0000"/>
                </a:solidFill>
                <a:latin typeface="Gill Sans MT" panose="020B0502020104020203" pitchFamily="34" charset="0"/>
              </a:rPr>
              <a:t>MOMENTO MUITO ESPECIAL 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CFC3B827-8DD6-41C1-A4BC-6B9136F007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700" y="1658542"/>
            <a:ext cx="8640055" cy="4860031"/>
          </a:xfrm>
        </p:spPr>
      </p:pic>
    </p:spTree>
    <p:extLst>
      <p:ext uri="{BB962C8B-B14F-4D97-AF65-F5344CB8AC3E}">
        <p14:creationId xmlns:p14="http://schemas.microsoft.com/office/powerpoint/2010/main" val="3682697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A7FA49-AD89-4138-AE90-F1564E10B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575" y="327653"/>
            <a:ext cx="10220325" cy="1329697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4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MOTIVOS De ORAÇÃO </a:t>
            </a:r>
            <a:br>
              <a:rPr lang="pt-BR" sz="44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4400" b="1" dirty="0">
                <a:solidFill>
                  <a:schemeClr val="tx1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Bloco: Instituições </a:t>
            </a:r>
            <a:r>
              <a:rPr lang="pt-BR" sz="4400" b="1" dirty="0">
                <a:solidFill>
                  <a:schemeClr val="accent4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presbiterianas</a:t>
            </a:r>
            <a:br>
              <a:rPr lang="pt-BR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18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18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dirty="0"/>
          </a:p>
        </p:txBody>
      </p:sp>
      <p:pic>
        <p:nvPicPr>
          <p:cNvPr id="4" name="Imagem 3" descr="IBN - INSTITUTO BÍBLICO DO NORTE">
            <a:extLst>
              <a:ext uri="{FF2B5EF4-FFF2-40B4-BE49-F238E27FC236}">
                <a16:creationId xmlns:a16="http://schemas.microsoft.com/office/drawing/2014/main" id="{821622DB-3430-46E7-9706-59A966C6B4B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627" y="1754188"/>
            <a:ext cx="2286000" cy="15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Uma imagem contendo Logotipo&#10;&#10;Descrição gerada automaticamente">
            <a:extLst>
              <a:ext uri="{FF2B5EF4-FFF2-40B4-BE49-F238E27FC236}">
                <a16:creationId xmlns:a16="http://schemas.microsoft.com/office/drawing/2014/main" id="{F2E71242-1859-42D2-BCF5-AC590B07266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008" y="2173288"/>
            <a:ext cx="285623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IBAA">
            <a:extLst>
              <a:ext uri="{FF2B5EF4-FFF2-40B4-BE49-F238E27FC236}">
                <a16:creationId xmlns:a16="http://schemas.microsoft.com/office/drawing/2014/main" id="{82787F74-1547-4898-B4FD-E1FD45E2796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567" y="3460751"/>
            <a:ext cx="3285490" cy="1018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Espaço Reservado para Conteúdo 7" descr="Desenho de pessoa e texto branco&#10;&#10;Descrição gerada automaticamente">
            <a:extLst>
              <a:ext uri="{FF2B5EF4-FFF2-40B4-BE49-F238E27FC236}">
                <a16:creationId xmlns:a16="http://schemas.microsoft.com/office/drawing/2014/main" id="{5A27F836-0CB8-4BB6-9230-9A80A657CC9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327" y="2039853"/>
            <a:ext cx="1219370" cy="1219370"/>
          </a:xfrm>
          <a:prstGeom prst="rect">
            <a:avLst/>
          </a:prstGeom>
        </p:spPr>
      </p:pic>
      <p:pic>
        <p:nvPicPr>
          <p:cNvPr id="9" name="Imagem 8" descr="Uma imagem contendo bola, desenho, quarto&#10;&#10;Descrição gerada automaticamente">
            <a:extLst>
              <a:ext uri="{FF2B5EF4-FFF2-40B4-BE49-F238E27FC236}">
                <a16:creationId xmlns:a16="http://schemas.microsoft.com/office/drawing/2014/main" id="{CC1B7E62-ED03-46DF-B922-D253E1D5ED9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3598778"/>
            <a:ext cx="2000250" cy="854710"/>
          </a:xfrm>
          <a:prstGeom prst="rect">
            <a:avLst/>
          </a:prstGeom>
        </p:spPr>
      </p:pic>
      <p:pic>
        <p:nvPicPr>
          <p:cNvPr id="10" name="Imagem 9" descr="Texto&#10;&#10;Descrição gerada automaticamente">
            <a:extLst>
              <a:ext uri="{FF2B5EF4-FFF2-40B4-BE49-F238E27FC236}">
                <a16:creationId xmlns:a16="http://schemas.microsoft.com/office/drawing/2014/main" id="{B4252EFB-2BDF-4553-80DD-943751D47E5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375" y="2171701"/>
            <a:ext cx="2165350" cy="727710"/>
          </a:xfrm>
          <a:prstGeom prst="rect">
            <a:avLst/>
          </a:prstGeom>
        </p:spPr>
      </p:pic>
      <p:pic>
        <p:nvPicPr>
          <p:cNvPr id="11" name="Imagem 10" descr="Uma imagem contendo Logotipo&#10;&#10;Descrição gerada automaticamente">
            <a:extLst>
              <a:ext uri="{FF2B5EF4-FFF2-40B4-BE49-F238E27FC236}">
                <a16:creationId xmlns:a16="http://schemas.microsoft.com/office/drawing/2014/main" id="{EEEB6AA4-5091-41AB-81E9-B0BF30D70B15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083" y="4055576"/>
            <a:ext cx="1133475" cy="1133475"/>
          </a:xfrm>
          <a:prstGeom prst="rect">
            <a:avLst/>
          </a:prstGeom>
        </p:spPr>
      </p:pic>
      <p:pic>
        <p:nvPicPr>
          <p:cNvPr id="12" name="Imagem 11" descr="Centro Presbiteriano de Pós-Graduação Andrew Jumper">
            <a:extLst>
              <a:ext uri="{FF2B5EF4-FFF2-40B4-BE49-F238E27FC236}">
                <a16:creationId xmlns:a16="http://schemas.microsoft.com/office/drawing/2014/main" id="{FA75971D-75B4-4DAC-87BF-5EEA54CE2C0F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558" y="3614886"/>
            <a:ext cx="1555750" cy="155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m 12" descr="Logotipo&#10;&#10;Descrição gerada automaticamente">
            <a:extLst>
              <a:ext uri="{FF2B5EF4-FFF2-40B4-BE49-F238E27FC236}">
                <a16:creationId xmlns:a16="http://schemas.microsoft.com/office/drawing/2014/main" id="{D59159EF-63D0-4F2A-BAA4-12ABA3912BD5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720" y="4656054"/>
            <a:ext cx="1803400" cy="1764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 descr="Igreja Presbiteriana do Brasil">
            <a:extLst>
              <a:ext uri="{FF2B5EF4-FFF2-40B4-BE49-F238E27FC236}">
                <a16:creationId xmlns:a16="http://schemas.microsoft.com/office/drawing/2014/main" id="{99DB9374-F248-44C3-8521-0C2E819421C4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320" y="4762099"/>
            <a:ext cx="1795145" cy="1755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3180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918ABC61-82E4-4BF4-B3F1-E45DEAF93B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1509921"/>
              </p:ext>
            </p:extLst>
          </p:nvPr>
        </p:nvGraphicFramePr>
        <p:xfrm>
          <a:off x="571500" y="224800"/>
          <a:ext cx="11391900" cy="6430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95950">
                  <a:extLst>
                    <a:ext uri="{9D8B030D-6E8A-4147-A177-3AD203B41FA5}">
                      <a16:colId xmlns:a16="http://schemas.microsoft.com/office/drawing/2014/main" val="89001378"/>
                    </a:ext>
                  </a:extLst>
                </a:gridCol>
                <a:gridCol w="5695950">
                  <a:extLst>
                    <a:ext uri="{9D8B030D-6E8A-4147-A177-3AD203B41FA5}">
                      <a16:colId xmlns:a16="http://schemas.microsoft.com/office/drawing/2014/main" val="4080984127"/>
                    </a:ext>
                  </a:extLst>
                </a:gridCol>
              </a:tblGrid>
              <a:tr h="1831096">
                <a:tc>
                  <a:txBody>
                    <a:bodyPr/>
                    <a:lstStyle/>
                    <a:p>
                      <a:r>
                        <a:rPr lang="pt-BR" sz="2000" b="1" kern="1200" dirty="0">
                          <a:solidFill>
                            <a:schemeClr val="lt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Por todas as Escolas presbiterianas espalhadas por todo o país; ANEP – Associação Nacional de Escolas Presbiterianas e CONAPE – Comissão Nac. Presbiteriana de Educação;</a:t>
                      </a:r>
                      <a:endParaRPr lang="pt-BR" sz="20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>
                          <a:solidFill>
                            <a:schemeClr val="lt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Seminários presbiterianos;</a:t>
                      </a:r>
                    </a:p>
                    <a:p>
                      <a:endParaRPr lang="pt-BR" sz="2000" dirty="0">
                        <a:latin typeface="Gill Sans MT" panose="020B0502020104020203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Conselhos: CAS e </a:t>
                      </a:r>
                      <a:r>
                        <a:rPr lang="pt-BR" sz="2000" b="1" kern="1200" dirty="0" err="1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Hinologia</a:t>
                      </a:r>
                      <a:r>
                        <a:rPr lang="pt-BR" sz="20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Hospitais presbiterianos</a:t>
                      </a:r>
                      <a:endParaRPr lang="pt-BR" sz="2000" dirty="0">
                        <a:latin typeface="Gill Sans MT" panose="020B0502020104020203" pitchFamily="34" charset="0"/>
                      </a:endParaRPr>
                    </a:p>
                    <a:p>
                      <a:endParaRPr lang="pt-BR" sz="20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72556"/>
                  </a:ext>
                </a:extLst>
              </a:tr>
              <a:tr h="2412396">
                <a:tc>
                  <a:txBody>
                    <a:bodyPr/>
                    <a:lstStyle/>
                    <a:p>
                      <a:pPr lvl="0"/>
                      <a:r>
                        <a:rPr lang="pt-BR" sz="20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Pelas Instituições que preparam</a:t>
                      </a:r>
                      <a:r>
                        <a:rPr lang="pt-BR" sz="20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pastores, missionários, obreiros e evangelistas:  </a:t>
                      </a:r>
                      <a:r>
                        <a:rPr lang="pt-BR" sz="24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JET e as </a:t>
                      </a:r>
                      <a:r>
                        <a:rPr lang="pt-BR" sz="2400" b="1" kern="1200" dirty="0" err="1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JURETs</a:t>
                      </a:r>
                      <a:r>
                        <a:rPr lang="pt-BR" sz="24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endParaRPr lang="pt-BR" sz="2000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pt-BR" sz="20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Institutos Bíblicos presbiterianos:</a:t>
                      </a:r>
                      <a:endParaRPr lang="pt-BR" sz="2000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pt-BR" sz="20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IBN, IBEL, IBAA</a:t>
                      </a:r>
                      <a:endParaRPr lang="pt-BR" sz="20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Universidade Mackenzie;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pt-BR" sz="20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APECOM</a:t>
                      </a:r>
                      <a:r>
                        <a:rPr lang="pt-BR" sz="20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, inclusive o </a:t>
                      </a:r>
                      <a:r>
                        <a:rPr lang="pt-BR" sz="20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VERDADE E VIDA</a:t>
                      </a:r>
                    </a:p>
                    <a:p>
                      <a:endParaRPr lang="pt-BR" sz="2000" b="1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Junta Patrimonial IPB</a:t>
                      </a:r>
                      <a:r>
                        <a:rPr lang="pt-BR" sz="20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Tesouraria IPB</a:t>
                      </a:r>
                      <a:r>
                        <a:rPr lang="pt-BR" sz="20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endParaRPr lang="pt-BR" sz="20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996467"/>
                  </a:ext>
                </a:extLst>
              </a:tr>
              <a:tr h="198013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Instituto Cristão de Castro;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b="1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Pelas Fundações presbiterianas: JMC e FEP;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b="1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CECEP</a:t>
                      </a:r>
                      <a:r>
                        <a:rPr lang="pt-BR" sz="20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(Conselho de Educação Cristã e Publicações); </a:t>
                      </a:r>
                      <a:endParaRPr lang="pt-BR" sz="20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Casa Editora Presbiteriana ou Cultura Cristã;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i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Centro Presbiteriano de Pós-Graduação Andrew Jumper</a:t>
                      </a:r>
                      <a:r>
                        <a:rPr lang="pt-BR" sz="20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000" b="1" i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(CPAJ)</a:t>
                      </a:r>
                      <a:endParaRPr lang="pt-BR" sz="20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3472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87341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EA770-1721-4537-A3B6-FBA0D3A2B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075" y="306333"/>
            <a:ext cx="10142537" cy="1280890"/>
          </a:xfrm>
        </p:spPr>
        <p:txBody>
          <a:bodyPr>
            <a:noAutofit/>
          </a:bodyPr>
          <a:lstStyle/>
          <a:p>
            <a:pPr algn="ctr"/>
            <a:r>
              <a:rPr lang="pt-BR" sz="40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Bloco: Missões - </a:t>
            </a:r>
            <a:r>
              <a:rPr lang="pt-BR" sz="4000" b="1" dirty="0">
                <a:solidFill>
                  <a:schemeClr val="tx1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APMT, JMN, PMC e Missão </a:t>
            </a:r>
            <a:r>
              <a:rPr lang="pt-BR" sz="4000" b="1" dirty="0" err="1">
                <a:solidFill>
                  <a:schemeClr val="tx1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Caiuá</a:t>
            </a:r>
            <a:br>
              <a:rPr lang="pt-BR" sz="40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4000" dirty="0">
              <a:latin typeface="Gill Sans MT" panose="020B0502020104020203" pitchFamily="34" charset="0"/>
            </a:endParaRPr>
          </a:p>
        </p:txBody>
      </p:sp>
      <p:pic>
        <p:nvPicPr>
          <p:cNvPr id="12" name="Espaço Reservado para Conteúdo 11">
            <a:extLst>
              <a:ext uri="{FF2B5EF4-FFF2-40B4-BE49-F238E27FC236}">
                <a16:creationId xmlns:a16="http://schemas.microsoft.com/office/drawing/2014/main" id="{FFEF1E4C-88D1-4E83-87A6-BDD52BAFE5F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975" y="1844802"/>
            <a:ext cx="2993319" cy="230485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F8F4BE9-4EBA-49EC-8E4A-B7D5AE80B90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0" y="1695450"/>
            <a:ext cx="2266950" cy="2770187"/>
          </a:xfrm>
          <a:prstGeom prst="rect">
            <a:avLst/>
          </a:prstGeom>
        </p:spPr>
      </p:pic>
      <p:pic>
        <p:nvPicPr>
          <p:cNvPr id="14" name="Imagem 13" descr="Texto&#10;&#10;Descrição gerada automaticamente">
            <a:extLst>
              <a:ext uri="{FF2B5EF4-FFF2-40B4-BE49-F238E27FC236}">
                <a16:creationId xmlns:a16="http://schemas.microsoft.com/office/drawing/2014/main" id="{9FC9A79D-03B8-4C03-AB4D-C71F4C29AB0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6" y="1695450"/>
            <a:ext cx="4333875" cy="230485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8AD2447-9694-4CA4-A06C-BB6B816B592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4644930"/>
            <a:ext cx="4838700" cy="190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23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A32DE5-0BE5-4F81-8D8B-CFF5F577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1" y="152400"/>
            <a:ext cx="9675812" cy="112395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5300" b="1" dirty="0">
                <a:solidFill>
                  <a:srgbClr val="FF00FF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Bloco: Eu e a minha vida</a:t>
            </a:r>
            <a:br>
              <a:rPr lang="pt-BR" sz="32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3200" dirty="0">
              <a:latin typeface="Gill Sans MT" panose="020B0502020104020203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30104F-9F80-47A7-9B10-B9FB22BF7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637" y="1276349"/>
            <a:ext cx="10834688" cy="5095875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sz="18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36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Clr>
                <a:srgbClr val="000000"/>
              </a:buClr>
              <a:buFont typeface="+mj-lt"/>
              <a:buAutoNum type="arabicParenR"/>
            </a:pPr>
            <a:r>
              <a:rPr lang="pt-BR" sz="4800" b="1" dirty="0">
                <a:solidFill>
                  <a:srgbClr val="FF00FF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 e Deus</a:t>
            </a:r>
            <a:endParaRPr lang="pt-BR" sz="4800" dirty="0">
              <a:solidFill>
                <a:srgbClr val="FF00FF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Clr>
                <a:srgbClr val="000000"/>
              </a:buClr>
              <a:buFont typeface="+mj-lt"/>
              <a:buAutoNum type="arabicParenR"/>
            </a:pPr>
            <a:r>
              <a:rPr lang="pt-BR" sz="36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 e a minha saúde</a:t>
            </a:r>
          </a:p>
          <a:p>
            <a:pPr marL="342900" lvl="0" indent="-342900" algn="just">
              <a:buClr>
                <a:srgbClr val="000000"/>
              </a:buClr>
              <a:buFont typeface="+mj-lt"/>
              <a:buAutoNum type="arabicParenR"/>
            </a:pPr>
            <a:r>
              <a:rPr lang="pt-BR" sz="36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 e meu cônjuge</a:t>
            </a:r>
          </a:p>
          <a:p>
            <a:pPr marL="342900" lvl="0" indent="-342900" algn="just">
              <a:buClr>
                <a:srgbClr val="000000"/>
              </a:buClr>
              <a:buFont typeface="+mj-lt"/>
              <a:buAutoNum type="arabicParenR"/>
            </a:pPr>
            <a:r>
              <a:rPr lang="pt-BR" sz="36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 e meus filhos</a:t>
            </a:r>
          </a:p>
          <a:p>
            <a:pPr marL="342900" lvl="0" indent="-342900" algn="just">
              <a:buClr>
                <a:srgbClr val="000000"/>
              </a:buClr>
              <a:buFont typeface="+mj-lt"/>
              <a:buAutoNum type="arabicParenR"/>
            </a:pPr>
            <a:r>
              <a:rPr lang="pt-BR" sz="36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 e meus demais familiares</a:t>
            </a:r>
          </a:p>
          <a:p>
            <a:pPr marL="342900" lvl="0" indent="-342900" algn="just">
              <a:buClr>
                <a:srgbClr val="000000"/>
              </a:buClr>
              <a:buFont typeface="+mj-lt"/>
              <a:buAutoNum type="arabicParenR"/>
            </a:pPr>
            <a:r>
              <a:rPr lang="pt-BR" sz="36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 e minha vida profissional</a:t>
            </a:r>
          </a:p>
          <a:p>
            <a:pPr marL="342900" lvl="0" indent="-342900" algn="just">
              <a:buClr>
                <a:srgbClr val="000000"/>
              </a:buClr>
              <a:buFont typeface="+mj-lt"/>
              <a:buAutoNum type="arabicParenR"/>
            </a:pPr>
            <a:r>
              <a:rPr lang="pt-BR" sz="36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 e as minhas amizades</a:t>
            </a:r>
          </a:p>
          <a:p>
            <a:pPr marL="342900" lvl="0" indent="-342900" algn="just">
              <a:buClr>
                <a:srgbClr val="000000"/>
              </a:buClr>
              <a:buFont typeface="+mj-lt"/>
              <a:buAutoNum type="arabicParenR"/>
            </a:pPr>
            <a:r>
              <a:rPr lang="pt-BR" sz="36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 e o serviço do Senhor</a:t>
            </a:r>
          </a:p>
          <a:p>
            <a:endParaRPr lang="pt-BR" dirty="0"/>
          </a:p>
        </p:txBody>
      </p:sp>
      <p:pic>
        <p:nvPicPr>
          <p:cNvPr id="10" name="Imagem 9" descr="Satanás tenta limitar a sua oração - JC na Veia">
            <a:extLst>
              <a:ext uri="{FF2B5EF4-FFF2-40B4-BE49-F238E27FC236}">
                <a16:creationId xmlns:a16="http://schemas.microsoft.com/office/drawing/2014/main" id="{56A8FC9E-1246-445C-9FDA-FD11965FBAC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1905001"/>
            <a:ext cx="4448175" cy="2562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34910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53BF26-B173-4AB9-9711-0C8F77BF40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50394"/>
            <a:ext cx="11344275" cy="1249781"/>
          </a:xfrm>
        </p:spPr>
        <p:txBody>
          <a:bodyPr>
            <a:noAutofit/>
          </a:bodyPr>
          <a:lstStyle/>
          <a:p>
            <a:pPr algn="ctr"/>
            <a:r>
              <a:rPr lang="pt-BR" sz="4000" b="1" i="1" dirty="0">
                <a:solidFill>
                  <a:schemeClr val="tx1"/>
                </a:solidFill>
                <a:latin typeface="Gill Sans MT" panose="020B0502020104020203" pitchFamily="34" charset="0"/>
              </a:rPr>
              <a:t>PLANO MISSIONÁRIO COOPERATIVO </a:t>
            </a:r>
            <a:r>
              <a:rPr lang="pt-BR" sz="4000" b="1" i="1" dirty="0">
                <a:latin typeface="Gill Sans MT" panose="020B0502020104020203" pitchFamily="34" charset="0"/>
              </a:rPr>
              <a:t>– </a:t>
            </a:r>
            <a:r>
              <a:rPr lang="pt-BR" sz="4000" b="1" i="1" dirty="0">
                <a:solidFill>
                  <a:srgbClr val="FF0000"/>
                </a:solidFill>
                <a:latin typeface="Gill Sans MT" panose="020B0502020104020203" pitchFamily="34" charset="0"/>
              </a:rPr>
              <a:t>PMC</a:t>
            </a:r>
            <a:br>
              <a:rPr lang="pt-BR" sz="4000" b="1" i="1" dirty="0">
                <a:solidFill>
                  <a:srgbClr val="FF0000"/>
                </a:solidFill>
                <a:latin typeface="Gill Sans MT" panose="020B0502020104020203" pitchFamily="34" charset="0"/>
              </a:rPr>
            </a:br>
            <a:r>
              <a:rPr lang="pt-BR" sz="4000" b="1" dirty="0">
                <a:solidFill>
                  <a:srgbClr val="FF0000"/>
                </a:solidFill>
                <a:latin typeface="Gill Sans MT" panose="020B0502020104020203" pitchFamily="34" charset="0"/>
              </a:rPr>
              <a:t>PROJETO PLANTADOR/FAMÍLIA</a:t>
            </a:r>
            <a:endParaRPr lang="pt-BR" sz="4000" dirty="0">
              <a:latin typeface="Gill Sans MT" panose="020B0502020104020203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5AA14D-403E-449E-AD7E-CC8AB5090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308" y="1400175"/>
            <a:ext cx="11657866" cy="5307431"/>
          </a:xfrm>
        </p:spPr>
        <p:txBody>
          <a:bodyPr>
            <a:noAutofit/>
          </a:bodyPr>
          <a:lstStyle/>
          <a:p>
            <a:r>
              <a:rPr lang="pt-BR" sz="2400" b="1" i="0" u="none" strike="noStrike" baseline="0" dirty="0">
                <a:solidFill>
                  <a:srgbClr val="FF0000"/>
                </a:solidFill>
                <a:latin typeface="Gill Sans MT" panose="020B0502020104020203" pitchFamily="34" charset="0"/>
              </a:rPr>
              <a:t>Nº	PROJETO	PLANTADOR / FAMÍLIA	</a:t>
            </a:r>
          </a:p>
          <a:p>
            <a:r>
              <a:rPr lang="pt-BR" sz="2400" dirty="0">
                <a:solidFill>
                  <a:srgbClr val="000000"/>
                </a:solidFill>
                <a:latin typeface="Gill Sans MT" panose="020B0502020104020203" pitchFamily="34" charset="0"/>
              </a:rPr>
              <a:t>46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	</a:t>
            </a:r>
            <a:r>
              <a:rPr lang="pt-BR" sz="2400" dirty="0">
                <a:solidFill>
                  <a:srgbClr val="000000"/>
                </a:solidFill>
                <a:latin typeface="Gill Sans MT" panose="020B0502020104020203" pitchFamily="34" charset="0"/>
              </a:rPr>
              <a:t>Palma Norte 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– TO – Rev. </a:t>
            </a:r>
            <a:r>
              <a:rPr lang="pt-BR" sz="2400" dirty="0">
                <a:solidFill>
                  <a:srgbClr val="000000"/>
                </a:solidFill>
                <a:latin typeface="Gill Sans MT" panose="020B0502020104020203" pitchFamily="34" charset="0"/>
              </a:rPr>
              <a:t>Cláudio José Alves Viana</a:t>
            </a:r>
            <a:endParaRPr lang="pt-BR" sz="2400" b="0" i="0" u="none" strike="noStrike" baseline="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r>
              <a:rPr lang="pt-BR" sz="2400" dirty="0">
                <a:solidFill>
                  <a:srgbClr val="000000"/>
                </a:solidFill>
                <a:latin typeface="Gill Sans MT" panose="020B0502020104020203" pitchFamily="34" charset="0"/>
              </a:rPr>
              <a:t>4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7	</a:t>
            </a:r>
            <a:r>
              <a:rPr lang="pt-BR" sz="2400" dirty="0">
                <a:solidFill>
                  <a:srgbClr val="000000"/>
                </a:solidFill>
                <a:latin typeface="Gill Sans MT" panose="020B0502020104020203" pitchFamily="34" charset="0"/>
              </a:rPr>
              <a:t>Passo Fundo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– </a:t>
            </a:r>
            <a:r>
              <a:rPr lang="pt-BR" sz="2400" dirty="0">
                <a:solidFill>
                  <a:srgbClr val="000000"/>
                </a:solidFill>
                <a:latin typeface="Gill Sans MT" panose="020B0502020104020203" pitchFamily="34" charset="0"/>
              </a:rPr>
              <a:t>RS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– Rev. </a:t>
            </a:r>
            <a:r>
              <a:rPr lang="pt-BR" sz="24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Deny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Ayala Moretto Dias	</a:t>
            </a:r>
          </a:p>
          <a:p>
            <a:r>
              <a:rPr lang="pt-BR" sz="2400" dirty="0">
                <a:solidFill>
                  <a:srgbClr val="000000"/>
                </a:solidFill>
                <a:latin typeface="Gill Sans MT" panose="020B0502020104020203" pitchFamily="34" charset="0"/>
              </a:rPr>
              <a:t>4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8	Perdizes – SP</a:t>
            </a:r>
            <a:r>
              <a:rPr lang="pt-BR" sz="240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– </a:t>
            </a:r>
            <a:r>
              <a:rPr lang="pt-BR" sz="2400" dirty="0">
                <a:solidFill>
                  <a:srgbClr val="000000"/>
                </a:solidFill>
                <a:latin typeface="Gill Sans MT" panose="020B0502020104020203" pitchFamily="34" charset="0"/>
              </a:rPr>
              <a:t>Rev. Robson Marinho Vieira</a:t>
            </a:r>
            <a:endParaRPr lang="pt-BR" sz="2400" b="0" i="0" u="none" strike="noStrike" baseline="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r>
              <a:rPr lang="pt-BR" sz="2400" dirty="0">
                <a:solidFill>
                  <a:schemeClr val="tx1"/>
                </a:solidFill>
                <a:latin typeface="Gill Sans MT" panose="020B0502020104020203" pitchFamily="34" charset="0"/>
              </a:rPr>
              <a:t>49  </a:t>
            </a:r>
            <a:r>
              <a:rPr lang="pt-BR" sz="2400" dirty="0">
                <a:solidFill>
                  <a:srgbClr val="000000"/>
                </a:solidFill>
                <a:latin typeface="Gill Sans MT" panose="020B0502020104020203" pitchFamily="34" charset="0"/>
              </a:rPr>
              <a:t>Pilar do Sul 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– </a:t>
            </a:r>
            <a:r>
              <a:rPr lang="pt-BR" sz="2400" dirty="0">
                <a:solidFill>
                  <a:srgbClr val="000000"/>
                </a:solidFill>
                <a:latin typeface="Gill Sans MT" panose="020B0502020104020203" pitchFamily="34" charset="0"/>
              </a:rPr>
              <a:t>SP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- Rev. Sérgio Martins Silva Filho</a:t>
            </a:r>
            <a:endParaRPr lang="pt-BR" sz="240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r>
              <a:rPr lang="pt-BR" sz="2400" dirty="0">
                <a:solidFill>
                  <a:schemeClr val="tx1"/>
                </a:solidFill>
                <a:latin typeface="Gill Sans MT" panose="020B0502020104020203" pitchFamily="34" charset="0"/>
              </a:rPr>
              <a:t>50</a:t>
            </a:r>
            <a:r>
              <a:rPr lang="pt-BR" sz="2400" b="0" i="0" u="none" strike="noStrike" baseline="0" dirty="0">
                <a:solidFill>
                  <a:schemeClr val="tx1"/>
                </a:solidFill>
                <a:latin typeface="Gill Sans MT" panose="020B0502020104020203" pitchFamily="34" charset="0"/>
              </a:rPr>
              <a:t>  Plano Diretor Sul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– </a:t>
            </a:r>
            <a:r>
              <a:rPr lang="pt-BR" sz="2400" dirty="0">
                <a:solidFill>
                  <a:srgbClr val="000000"/>
                </a:solidFill>
                <a:latin typeface="Gill Sans MT" panose="020B0502020104020203" pitchFamily="34" charset="0"/>
              </a:rPr>
              <a:t>TO 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- Rev. </a:t>
            </a:r>
            <a:r>
              <a:rPr lang="pt-BR" sz="24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Niobey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pt-BR" sz="24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Ayer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da Silva</a:t>
            </a:r>
            <a:endParaRPr lang="pt-BR" sz="240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r>
              <a:rPr lang="pt-BR" sz="2400" dirty="0">
                <a:solidFill>
                  <a:srgbClr val="000000"/>
                </a:solidFill>
                <a:latin typeface="Gill Sans MT" panose="020B0502020104020203" pitchFamily="34" charset="0"/>
              </a:rPr>
              <a:t>51  Santa Maria 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– RS – Rev. </a:t>
            </a:r>
            <a:r>
              <a:rPr lang="pt-BR" sz="2400" dirty="0">
                <a:solidFill>
                  <a:srgbClr val="000000"/>
                </a:solidFill>
                <a:latin typeface="Gill Sans MT" panose="020B0502020104020203" pitchFamily="34" charset="0"/>
              </a:rPr>
              <a:t>Paulo Romão</a:t>
            </a:r>
          </a:p>
          <a:p>
            <a:r>
              <a:rPr lang="pt-BR" sz="2400" dirty="0">
                <a:solidFill>
                  <a:srgbClr val="000000"/>
                </a:solidFill>
                <a:latin typeface="Gill Sans MT" panose="020B0502020104020203" pitchFamily="34" charset="0"/>
              </a:rPr>
              <a:t>52  Santo Ângelo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– RS – Rev. </a:t>
            </a:r>
            <a:r>
              <a:rPr lang="pt-BR" sz="24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Elioenai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Bandeira</a:t>
            </a:r>
            <a:endParaRPr lang="pt-BR" sz="240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marL="457200" indent="-457200">
              <a:buAutoNum type="arabicPlain" startAt="53"/>
            </a:pPr>
            <a:r>
              <a:rPr lang="pt-BR" sz="2400" dirty="0">
                <a:solidFill>
                  <a:srgbClr val="000000"/>
                </a:solidFill>
                <a:latin typeface="Gill Sans MT" panose="020B0502020104020203" pitchFamily="34" charset="0"/>
              </a:rPr>
              <a:t>São Borja – RS – Rev. Diogo </a:t>
            </a:r>
            <a:r>
              <a:rPr lang="pt-BR" sz="240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Bottlender</a:t>
            </a:r>
            <a:endParaRPr lang="pt-BR" sz="240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marL="457200" indent="-457200">
              <a:buAutoNum type="arabicPlain" startAt="53"/>
            </a:pPr>
            <a:r>
              <a:rPr lang="pt-BR" sz="2400" dirty="0">
                <a:solidFill>
                  <a:srgbClr val="000000"/>
                </a:solidFill>
                <a:latin typeface="Gill Sans MT" panose="020B0502020104020203" pitchFamily="34" charset="0"/>
              </a:rPr>
              <a:t>São Gabriel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– </a:t>
            </a:r>
            <a:r>
              <a:rPr lang="pt-BR" sz="2400" dirty="0">
                <a:solidFill>
                  <a:srgbClr val="000000"/>
                </a:solidFill>
                <a:latin typeface="Gill Sans MT" panose="020B0502020104020203" pitchFamily="34" charset="0"/>
              </a:rPr>
              <a:t>RS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– </a:t>
            </a:r>
            <a:r>
              <a:rPr lang="pt-BR" sz="2400" dirty="0">
                <a:solidFill>
                  <a:srgbClr val="000000"/>
                </a:solidFill>
                <a:latin typeface="Gill Sans MT" panose="020B0502020104020203" pitchFamily="34" charset="0"/>
              </a:rPr>
              <a:t>Evangelista Ademir Vieira Gonçalves</a:t>
            </a:r>
            <a:endParaRPr lang="pt-BR" sz="2400" b="0" i="0" u="none" strike="noStrike" baseline="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r>
              <a:rPr lang="pt-BR" sz="2400" dirty="0">
                <a:solidFill>
                  <a:srgbClr val="000000"/>
                </a:solidFill>
                <a:latin typeface="Gill Sans MT" panose="020B0502020104020203" pitchFamily="34" charset="0"/>
              </a:rPr>
              <a:t>55  São Miguel do Oeste – SC  – Rev. Mauro Filgueira Filho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	</a:t>
            </a:r>
          </a:p>
          <a:p>
            <a:r>
              <a:rPr lang="pt-BR" sz="24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	</a:t>
            </a:r>
          </a:p>
          <a:p>
            <a:r>
              <a:rPr lang="pt-BR" sz="24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	</a:t>
            </a:r>
          </a:p>
          <a:p>
            <a:r>
              <a:rPr lang="pt-BR" sz="24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	</a:t>
            </a:r>
          </a:p>
          <a:p>
            <a:endParaRPr lang="pt-BR" sz="2400" dirty="0">
              <a:latin typeface="Gill Sans MT" panose="020B0502020104020203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915A93E-82CE-4512-9D2B-649117E2E16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450" y="2933700"/>
            <a:ext cx="2362200" cy="32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39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48DE30-574B-4804-8D80-16F2EF90B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425" y="190500"/>
            <a:ext cx="10401300" cy="1181100"/>
          </a:xfrm>
        </p:spPr>
        <p:txBody>
          <a:bodyPr>
            <a:noAutofit/>
          </a:bodyPr>
          <a:lstStyle/>
          <a:p>
            <a:pPr algn="just"/>
            <a:r>
              <a:rPr lang="pt-BR" sz="40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pt-BR" sz="4000" b="1" dirty="0">
                <a:solidFill>
                  <a:schemeClr val="tx1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issionários, obreiros, evangelistas</a:t>
            </a:r>
            <a:br>
              <a:rPr lang="pt-BR" sz="4000" b="1" dirty="0">
                <a:solidFill>
                  <a:schemeClr val="tx1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4000" b="1" dirty="0">
                <a:solidFill>
                  <a:schemeClr val="tx1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suas famílias</a:t>
            </a:r>
            <a:endParaRPr lang="pt-BR" sz="4000" dirty="0">
              <a:solidFill>
                <a:schemeClr val="tx1"/>
              </a:solidFill>
            </a:endParaRPr>
          </a:p>
        </p:txBody>
      </p:sp>
      <p:graphicFrame>
        <p:nvGraphicFramePr>
          <p:cNvPr id="6" name="Tabela 6">
            <a:extLst>
              <a:ext uri="{FF2B5EF4-FFF2-40B4-BE49-F238E27FC236}">
                <a16:creationId xmlns:a16="http://schemas.microsoft.com/office/drawing/2014/main" id="{C55E3EC9-921C-4B08-AD6B-B12738068D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010369"/>
              </p:ext>
            </p:extLst>
          </p:nvPr>
        </p:nvGraphicFramePr>
        <p:xfrm>
          <a:off x="571499" y="1576914"/>
          <a:ext cx="11325226" cy="5090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2613">
                  <a:extLst>
                    <a:ext uri="{9D8B030D-6E8A-4147-A177-3AD203B41FA5}">
                      <a16:colId xmlns:a16="http://schemas.microsoft.com/office/drawing/2014/main" val="1738164733"/>
                    </a:ext>
                  </a:extLst>
                </a:gridCol>
                <a:gridCol w="5662613">
                  <a:extLst>
                    <a:ext uri="{9D8B030D-6E8A-4147-A177-3AD203B41FA5}">
                      <a16:colId xmlns:a16="http://schemas.microsoft.com/office/drawing/2014/main" val="3742015158"/>
                    </a:ext>
                  </a:extLst>
                </a:gridCol>
              </a:tblGrid>
              <a:tr h="790149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Gill Sans MT" panose="020B0502020104020203" pitchFamily="34" charset="0"/>
                        </a:rPr>
                        <a:t>APMT    - </a:t>
                      </a:r>
                      <a:r>
                        <a:rPr lang="pt-BR" sz="2000" dirty="0">
                          <a:latin typeface="Gill Sans MT" panose="020B0502020104020203" pitchFamily="34" charset="0"/>
                        </a:rPr>
                        <a:t>MISSÃO</a:t>
                      </a:r>
                      <a:r>
                        <a:rPr lang="pt-BR" sz="2400" dirty="0">
                          <a:latin typeface="Gill Sans MT" panose="020B0502020104020203" pitchFamily="34" charset="0"/>
                        </a:rPr>
                        <a:t> CAIUÁ – JMN - PMC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kern="12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Pela Igreja perseguida.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4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656461"/>
                  </a:ext>
                </a:extLst>
              </a:tr>
              <a:tr h="4267626">
                <a:tc>
                  <a:txBody>
                    <a:bodyPr/>
                    <a:lstStyle/>
                    <a:p>
                      <a:pPr lvl="0"/>
                      <a:r>
                        <a:rPr lang="pt-BR" sz="2000" dirty="0">
                          <a:latin typeface="Gill Sans MT" panose="020B0502020104020203" pitchFamily="34" charset="0"/>
                        </a:rPr>
                        <a:t>1) </a:t>
                      </a:r>
                      <a:r>
                        <a:rPr lang="pt-BR" sz="20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Europa</a:t>
                      </a:r>
                    </a:p>
                    <a:p>
                      <a:pPr lvl="0"/>
                      <a:r>
                        <a:rPr lang="pt-BR" sz="20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América Central</a:t>
                      </a:r>
                    </a:p>
                    <a:p>
                      <a:pPr lvl="0"/>
                      <a:r>
                        <a:rPr lang="pt-BR" sz="20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América do Norte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América do Sul - No </a:t>
                      </a:r>
                      <a:r>
                        <a:rPr lang="pt-BR" sz="20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Brasil – JMN e a Missão </a:t>
                      </a:r>
                      <a:r>
                        <a:rPr lang="pt-BR" sz="2000" b="1" kern="1200" dirty="0" err="1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Caiuá</a:t>
                      </a:r>
                      <a:r>
                        <a:rPr lang="pt-BR" sz="20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(APMT)</a:t>
                      </a:r>
                      <a:r>
                        <a:rPr lang="pt-BR" sz="20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pt-BR" sz="20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2)África</a:t>
                      </a:r>
                    </a:p>
                    <a:p>
                      <a:pPr lvl="0"/>
                      <a:r>
                        <a:rPr lang="pt-BR" sz="20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Ásia</a:t>
                      </a:r>
                    </a:p>
                    <a:p>
                      <a:pPr lvl="0"/>
                      <a:r>
                        <a:rPr lang="pt-BR" sz="20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Oceania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dirty="0">
                        <a:latin typeface="Gill Sans MT" panose="020B0502020104020203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3) Países onde os cristãos são mais perseguidos por causa da fé em Jesus.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pt-BR" sz="20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Extrema</a:t>
                      </a:r>
                      <a:r>
                        <a:rPr lang="pt-BR" sz="20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: Coreia do Norte, Afeganistão, Somália, Líbia, Paquistão, Eritreia, Sudão, Iêmen, Irã, Índia, Síria.</a:t>
                      </a:r>
                    </a:p>
                    <a:p>
                      <a:pPr lvl="0"/>
                      <a:endParaRPr lang="pt-BR" sz="2000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Alta:</a:t>
                      </a:r>
                      <a:r>
                        <a:rPr lang="pt-BR" sz="20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Rússia, Emirados Árabes, Camarões, Indonésia, Níger.</a:t>
                      </a:r>
                      <a:endParaRPr lang="pt-BR" sz="2000" dirty="0">
                        <a:latin typeface="Gill Sans MT" panose="020B0502020104020203" pitchFamily="34" charset="0"/>
                      </a:endParaRPr>
                    </a:p>
                    <a:p>
                      <a:endParaRPr lang="pt-BR" sz="2000" dirty="0">
                        <a:latin typeface="Gill Sans MT" panose="020B0502020104020203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Severa:</a:t>
                      </a:r>
                      <a:r>
                        <a:rPr lang="pt-BR" sz="20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Nigéria, Arábia Saudita, Maldivas, Iraque, Egito, Argélia, Uzbequistão, Mianmar, Laos, Vietnã, Turcomenistão, China, Mauritânia, República Centro-Africana, Marrocos, Catar, Burkina Faso, Mali, Sri Lanka, Tajiquistão, Nepal, Jordânia, Tunísia, Cazaquistão, Turquia, Brunei, Bangladesh, Etiópia, Malásia, Colômbia, Omã, Kuwait, Quênia, Butão</a:t>
                      </a:r>
                      <a:endParaRPr lang="pt-BR" sz="20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123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8015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71BF10FE-DF09-43BB-A228-572E6EA4811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28626" y="371474"/>
          <a:ext cx="11458574" cy="6358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58574">
                  <a:extLst>
                    <a:ext uri="{9D8B030D-6E8A-4147-A177-3AD203B41FA5}">
                      <a16:colId xmlns:a16="http://schemas.microsoft.com/office/drawing/2014/main" val="1660215719"/>
                    </a:ext>
                  </a:extLst>
                </a:gridCol>
              </a:tblGrid>
              <a:tr h="206692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1" kern="1200" dirty="0">
                          <a:solidFill>
                            <a:schemeClr val="lt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1) Pelos Campos missionários;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2) Saúde física e emocional;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3) Problemas financeiros;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4) Sabedoria para aconselhar e pregar o Evangelho;</a:t>
                      </a:r>
                      <a:endParaRPr lang="pt-B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3497141"/>
                  </a:ext>
                </a:extLst>
              </a:tr>
              <a:tr h="2066925">
                <a:tc>
                  <a:txBody>
                    <a:bodyPr/>
                    <a:lstStyle/>
                    <a:p>
                      <a:pPr lvl="0"/>
                      <a:r>
                        <a:rPr lang="pt-BR" sz="28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5) Pelos povos indígenas que são mais vulneráveis ao vírus COVID-19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6) Pelos missionários que não puderam ir ou retornar ao campo por causa da pandemia;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7) Pelo </a:t>
                      </a:r>
                      <a:r>
                        <a:rPr lang="pt-BR" sz="2800" b="1" i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avanço missionário no Norte do Estado do Ceará - </a:t>
                      </a:r>
                      <a:r>
                        <a:rPr lang="pt-BR" sz="28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Sínodo Nordeste;</a:t>
                      </a:r>
                      <a:endParaRPr lang="pt-B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0614463"/>
                  </a:ext>
                </a:extLst>
              </a:tr>
              <a:tr h="2066925">
                <a:tc>
                  <a:txBody>
                    <a:bodyPr/>
                    <a:lstStyle/>
                    <a:p>
                      <a:pPr lvl="0"/>
                      <a:r>
                        <a:rPr lang="pt-BR" sz="28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8) Pelo Instituto bíblico indígena;</a:t>
                      </a:r>
                    </a:p>
                    <a:p>
                      <a:pPr lvl="0"/>
                      <a:r>
                        <a:rPr lang="pt-BR" sz="2800" b="1" i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9) Pelo CFM</a:t>
                      </a:r>
                      <a:r>
                        <a:rPr lang="pt-BR" sz="28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– Centro de Formação </a:t>
                      </a:r>
                      <a:r>
                        <a:rPr lang="pt-BR" sz="2800" kern="1200" dirty="0" err="1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Missiológica</a:t>
                      </a:r>
                      <a:r>
                        <a:rPr lang="pt-BR" sz="28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da </a:t>
                      </a:r>
                      <a:r>
                        <a:rPr lang="pt-BR" sz="2800" b="1" i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APMT;</a:t>
                      </a:r>
                      <a:endParaRPr lang="pt-BR" sz="2800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pt-BR" sz="2800" b="1" i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10) Pelo CPO</a:t>
                      </a:r>
                      <a:r>
                        <a:rPr lang="pt-BR" sz="28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– Curso de Preparação de Obreiros no IBEL (Patrocínio - MG) e no IBN (Garanhuns- PE);</a:t>
                      </a:r>
                      <a:endParaRPr lang="pt-B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7281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72276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71BF10FE-DF09-43BB-A228-572E6EA4811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28625" y="466725"/>
          <a:ext cx="11468100" cy="6115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68100">
                  <a:extLst>
                    <a:ext uri="{9D8B030D-6E8A-4147-A177-3AD203B41FA5}">
                      <a16:colId xmlns:a16="http://schemas.microsoft.com/office/drawing/2014/main" val="1660215719"/>
                    </a:ext>
                  </a:extLst>
                </a:gridCol>
              </a:tblGrid>
              <a:tr h="191971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1" kern="1200" dirty="0">
                          <a:solidFill>
                            <a:schemeClr val="lt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11) Proteção do Senhor/fortalecimento da fé;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12) Boa utilização do tempo;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13) Pelas missionárias solteiras em ministério transcultural;</a:t>
                      </a:r>
                      <a:endParaRPr lang="pt-B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3497141"/>
                  </a:ext>
                </a:extLst>
              </a:tr>
              <a:tr h="185500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14) Pelo </a:t>
                      </a:r>
                      <a:r>
                        <a:rPr lang="pt-BR" sz="28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Projeto Rumo ao Sertão</a:t>
                      </a:r>
                      <a:r>
                        <a:rPr lang="pt-BR" sz="28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; (Reverendo Marcos Severo)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15) Pelo </a:t>
                      </a:r>
                      <a:r>
                        <a:rPr lang="pt-BR" sz="28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Projeto Sal da Terra</a:t>
                      </a:r>
                      <a:r>
                        <a:rPr lang="pt-BR" sz="28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; (Pb. </a:t>
                      </a:r>
                      <a:r>
                        <a:rPr lang="pt-BR" sz="2800" b="0" i="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Marcos André Fernandes)</a:t>
                      </a:r>
                      <a:endParaRPr lang="pt-BR" sz="2800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1" i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16) Pelo Projeto Amanajé </a:t>
                      </a:r>
                      <a:r>
                        <a:rPr lang="pt-BR" sz="28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– Rev. Ronaldo </a:t>
                      </a:r>
                      <a:r>
                        <a:rPr lang="pt-BR" sz="2800" kern="1200" dirty="0" err="1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Lidório</a:t>
                      </a:r>
                      <a:r>
                        <a:rPr lang="pt-BR" sz="28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, com os indígenas (AM);</a:t>
                      </a:r>
                      <a:endParaRPr lang="pt-B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0614463"/>
                  </a:ext>
                </a:extLst>
              </a:tr>
              <a:tr h="234032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0" kern="12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17) Pelos campos missionários para os povos </a:t>
                      </a:r>
                      <a:r>
                        <a:rPr lang="pt-BR" sz="2800" b="1" i="1" kern="12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Quilombolas;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0" kern="12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18) Pelos campos missionários para os povos </a:t>
                      </a:r>
                      <a:r>
                        <a:rPr lang="pt-BR" sz="2800" b="1" kern="12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ciganos;</a:t>
                      </a:r>
                      <a:endParaRPr lang="pt-BR" sz="2800" b="1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pt-BR" sz="28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19) Pelo Ministério em São Gabriel da Cachoeira</a:t>
                      </a:r>
                      <a:r>
                        <a:rPr lang="pt-BR" sz="2800" b="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, Igreja Evangélica Indígena do Areal – IEIA –(Miss. André e família)</a:t>
                      </a:r>
                      <a:endParaRPr lang="pt-B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7281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88948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BD6236-89BC-4ECE-B3D8-601A03A8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455" y="165951"/>
            <a:ext cx="9722870" cy="833537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Bloco: </a:t>
            </a:r>
            <a:r>
              <a:rPr lang="pt-BR" sz="3600" b="1" dirty="0">
                <a:solidFill>
                  <a:schemeClr val="tx1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Instituições de Assistência Social</a:t>
            </a: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D04B840-A543-414E-B04F-716A462CB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4795" y="1201081"/>
            <a:ext cx="1742724" cy="174272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D900E92-6959-4693-80BB-D9E42042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421" y="1356425"/>
            <a:ext cx="2220194" cy="202882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CD734DE-ECE7-43E6-8C7C-98693AE14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7287" y="1435483"/>
            <a:ext cx="2257425" cy="202882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DF0B5EB-30CD-46F8-8239-BBB66D203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282" y="1321183"/>
            <a:ext cx="2143125" cy="214312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C4D9042-604D-4C98-B2BB-3D4A552F02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080" y="4961670"/>
            <a:ext cx="2667000" cy="17145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6E67938-4184-47C0-A0F5-F54B0EA830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682" y="3490142"/>
            <a:ext cx="4265355" cy="1421785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FF309E53-2B67-4D71-890E-01294A708C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5353" y="5056625"/>
            <a:ext cx="3800234" cy="1608215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0A3D2240-F36A-40E9-837A-35BA70AC10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9547" y="1400222"/>
            <a:ext cx="2227428" cy="2227428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0C2DD20D-8FA3-4819-B0DD-0F89864BA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145" y="1321183"/>
            <a:ext cx="2143125" cy="2143125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6E2095DC-072D-476C-9F6C-871CFE70F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421" y="1429474"/>
            <a:ext cx="2220194" cy="2028825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F12324B5-1777-4F14-8CC1-7F74E432F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7287" y="1508532"/>
            <a:ext cx="2257425" cy="2028825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B173AE8A-063C-4391-8BA3-245114E34B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9547" y="1473271"/>
            <a:ext cx="2227428" cy="2227428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2194537C-3149-4D18-BA6B-A712C6992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145" y="1394232"/>
            <a:ext cx="2143125" cy="2143125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D2F422AE-9999-490C-AA87-6111171A7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455" y="1482444"/>
            <a:ext cx="2220194" cy="2028825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62786E1E-431C-469F-9F30-A65A38A46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321" y="1561502"/>
            <a:ext cx="2257425" cy="2028825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18D46686-06D6-42C1-950D-032772A7C6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8612" y="2332375"/>
            <a:ext cx="2227428" cy="2227428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5F1D22C5-C5AA-4468-92C6-5628A3D8E5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091" y="3531348"/>
            <a:ext cx="4265355" cy="1421785"/>
          </a:xfrm>
          <a:prstGeom prst="rect">
            <a:avLst/>
          </a:prstGeom>
        </p:spPr>
      </p:pic>
      <p:pic>
        <p:nvPicPr>
          <p:cNvPr id="36" name="Espaço Reservado para Conteúdo 4">
            <a:extLst>
              <a:ext uri="{FF2B5EF4-FFF2-40B4-BE49-F238E27FC236}">
                <a16:creationId xmlns:a16="http://schemas.microsoft.com/office/drawing/2014/main" id="{FF26107F-0329-4D29-89C1-F9AC107F5C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6580" y="2744664"/>
            <a:ext cx="3086404" cy="1948519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5FB998F2-E6EE-44AB-A74F-745C89738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6479" y="1503571"/>
            <a:ext cx="2220194" cy="2028825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4D681C70-C4CD-419C-8B5C-9603100E2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957" y="2509067"/>
            <a:ext cx="2257425" cy="2028825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7C07A691-D45E-4E1D-BB15-7709FBD001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9168" y="1355465"/>
            <a:ext cx="2227428" cy="222742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2C9BEEA-6D19-4840-AE42-3C54261AC2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8714" y="4629765"/>
            <a:ext cx="3962400" cy="1924050"/>
          </a:xfrm>
          <a:prstGeom prst="rect">
            <a:avLst/>
          </a:prstGeom>
        </p:spPr>
      </p:pic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0B25C3E7-A84F-4502-8FE1-BD3C17340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283" y="1085707"/>
            <a:ext cx="11666832" cy="5606341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80665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70DE1333-E034-40E7-9C24-933F135C9F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4890457"/>
              </p:ext>
            </p:extLst>
          </p:nvPr>
        </p:nvGraphicFramePr>
        <p:xfrm>
          <a:off x="404813" y="136247"/>
          <a:ext cx="11587162" cy="6471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1161">
                  <a:extLst>
                    <a:ext uri="{9D8B030D-6E8A-4147-A177-3AD203B41FA5}">
                      <a16:colId xmlns:a16="http://schemas.microsoft.com/office/drawing/2014/main" val="2940783342"/>
                    </a:ext>
                  </a:extLst>
                </a:gridCol>
                <a:gridCol w="5866001">
                  <a:extLst>
                    <a:ext uri="{9D8B030D-6E8A-4147-A177-3AD203B41FA5}">
                      <a16:colId xmlns:a16="http://schemas.microsoft.com/office/drawing/2014/main" val="3561935996"/>
                    </a:ext>
                  </a:extLst>
                </a:gridCol>
              </a:tblGrid>
              <a:tr h="113766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kern="1200" dirty="0">
                          <a:solidFill>
                            <a:schemeClr val="lt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INPAR – Instituto Presbiteriano Álvaro Reis de Assistência à criança e ao adolescente, no RJ.</a:t>
                      </a:r>
                      <a:endParaRPr lang="pt-BR" sz="24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kern="1200" dirty="0">
                          <a:solidFill>
                            <a:schemeClr val="lt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IFEPE – Instituto Filantrópico Evangélico de Pernambuco</a:t>
                      </a:r>
                      <a:endParaRPr lang="pt-BR" sz="24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284138"/>
                  </a:ext>
                </a:extLst>
              </a:tr>
              <a:tr h="78761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SAMMAAR</a:t>
                      </a:r>
                      <a:r>
                        <a:rPr lang="pt-BR" sz="24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, casa que abriga crianças, em GO.</a:t>
                      </a:r>
                      <a:endParaRPr lang="pt-BR" sz="24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MISSÃO VIDA – </a:t>
                      </a:r>
                      <a:r>
                        <a:rPr lang="pt-BR" sz="24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Centro de recuperação de mendigos.</a:t>
                      </a:r>
                      <a:endParaRPr lang="pt-BR" sz="24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2231659"/>
                  </a:ext>
                </a:extLst>
              </a:tr>
              <a:tr h="1837764">
                <a:tc>
                  <a:txBody>
                    <a:bodyPr/>
                    <a:lstStyle/>
                    <a:p>
                      <a:pPr lvl="0"/>
                      <a:r>
                        <a:rPr lang="pt-BR" sz="24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Casa do Aconchego</a:t>
                      </a:r>
                    </a:p>
                    <a:p>
                      <a:pPr lvl="0"/>
                      <a:r>
                        <a:rPr lang="pt-BR" sz="2400" b="1" kern="1200" dirty="0">
                          <a:solidFill>
                            <a:srgbClr val="CC3300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Capelania Hospitalar </a:t>
                      </a:r>
                      <a:r>
                        <a:rPr lang="pt-BR" sz="24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– </a:t>
                      </a:r>
                      <a:r>
                        <a:rPr lang="pt-BR" sz="2400" kern="1200" dirty="0" err="1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Eleny</a:t>
                      </a:r>
                      <a:r>
                        <a:rPr lang="pt-BR" sz="24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400" kern="1200" dirty="0" err="1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Vassão</a:t>
                      </a:r>
                      <a:r>
                        <a:rPr lang="pt-BR" sz="24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; Associação de Capelania na Saúde;  ACS Publicações; Sustento dos Capelães tempo integral.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Casa Presbiteriana Esperança </a:t>
                      </a:r>
                      <a:r>
                        <a:rPr lang="pt-BR" sz="24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– apoio aos pacientes e acompanhantes vindos de outros municípios e Estados para tratamento no Hospital Universitário Evangélico Mackenzie, em Curitiba. </a:t>
                      </a:r>
                      <a:endParaRPr lang="pt-BR" sz="24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513254"/>
                  </a:ext>
                </a:extLst>
              </a:tr>
              <a:tr h="253961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Lar Samaritano</a:t>
                      </a:r>
                      <a:r>
                        <a:rPr lang="pt-BR" sz="24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pt-BR" sz="24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Abrigo Presbiteriano </a:t>
                      </a:r>
                      <a:r>
                        <a:rPr lang="pt-BR" sz="24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e </a:t>
                      </a:r>
                      <a:r>
                        <a:rPr lang="pt-BR" sz="24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SASE</a:t>
                      </a:r>
                      <a:r>
                        <a:rPr lang="pt-BR" sz="24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– Serviço de Assistência Social Evangélico, instituições que atendem idosos, no RJ.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Lar do Ancião Evangélico, LAE, </a:t>
                      </a:r>
                      <a:r>
                        <a:rPr lang="pt-BR" sz="24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instituição que atende idosos, em Natal, RN</a:t>
                      </a:r>
                      <a:endParaRPr lang="pt-BR" sz="24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1" i="0" kern="1200" dirty="0">
                          <a:solidFill>
                            <a:srgbClr val="C00000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Ponte Social </a:t>
                      </a:r>
                      <a:r>
                        <a:rPr lang="pt-BR" sz="2400" b="0" i="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– </a:t>
                      </a:r>
                      <a:r>
                        <a:rPr lang="pt-BR" sz="2400" b="1" i="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Programa de apadrinhamento de crianças em situação de pobreza extrema. É </a:t>
                      </a:r>
                      <a:r>
                        <a:rPr lang="pt-BR" sz="2400" b="0" i="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um projeto evangelístico da IPN e de transformação social, da parte do </a:t>
                      </a:r>
                      <a:r>
                        <a:rPr lang="pt-BR" sz="2400" b="0" i="0" kern="1200" dirty="0" err="1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ChildFund</a:t>
                      </a:r>
                      <a:r>
                        <a:rPr lang="pt-BR" sz="2400" b="0" i="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Brasil., apoiado pela IPB. </a:t>
                      </a:r>
                      <a:endParaRPr lang="pt-BR" sz="24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599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8582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04E731-BF15-4547-A720-084BF494A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425" y="306333"/>
            <a:ext cx="10009187" cy="1046217"/>
          </a:xfrm>
        </p:spPr>
        <p:txBody>
          <a:bodyPr>
            <a:normAutofit/>
          </a:bodyPr>
          <a:lstStyle/>
          <a:p>
            <a:pPr algn="ctr"/>
            <a:r>
              <a:rPr lang="pt-BR" sz="4400" b="1" dirty="0">
                <a:solidFill>
                  <a:srgbClr val="FF33CC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Bloco: Oração da Presidente</a:t>
            </a:r>
            <a:endParaRPr lang="pt-BR" sz="4400" dirty="0">
              <a:solidFill>
                <a:srgbClr val="FF33CC"/>
              </a:solidFill>
            </a:endParaRP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123FC89-E893-40AF-B41C-299189D26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4514849" y="1562099"/>
            <a:ext cx="3414395" cy="511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36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6584AF-F058-44DA-B616-C1016D6C2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950" y="209551"/>
            <a:ext cx="10353675" cy="6648450"/>
          </a:xfrm>
        </p:spPr>
        <p:txBody>
          <a:bodyPr>
            <a:noAutofit/>
          </a:bodyPr>
          <a:lstStyle/>
          <a:p>
            <a:pPr algn="ctr"/>
            <a:r>
              <a:rPr lang="pt-BR" sz="40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SAF ORA ON-LINE NA MADRUGADA</a:t>
            </a:r>
            <a:br>
              <a:rPr lang="pt-BR" sz="40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4000" b="1" i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Perseverai </a:t>
            </a:r>
            <a:r>
              <a:rPr lang="pt-BR" sz="4000" b="1" i="1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pt-BR" sz="4000" b="1" i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Oração</a:t>
            </a:r>
            <a:r>
              <a:rPr lang="pt-BR" sz="4000" b="1" i="1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nas Madrugadas, </a:t>
            </a:r>
            <a:br>
              <a:rPr lang="pt-BR" sz="4000" b="1" i="1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4000" b="1" i="1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nesta sala.</a:t>
            </a:r>
            <a:br>
              <a:rPr lang="pt-BR" sz="40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4000" dirty="0">
              <a:latin typeface="Gill Sans MT" panose="020B0502020104020203" pitchFamily="34" charset="0"/>
            </a:endParaRP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C61BD33-DFBA-4599-AB5D-7D497B052E8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5" y="2324099"/>
            <a:ext cx="887730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2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8E8FFBE7-3D7B-431A-8E9C-A986AF7F741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19200" y="704850"/>
          <a:ext cx="10572750" cy="5843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6375">
                  <a:extLst>
                    <a:ext uri="{9D8B030D-6E8A-4147-A177-3AD203B41FA5}">
                      <a16:colId xmlns:a16="http://schemas.microsoft.com/office/drawing/2014/main" val="1726678554"/>
                    </a:ext>
                  </a:extLst>
                </a:gridCol>
                <a:gridCol w="5286375">
                  <a:extLst>
                    <a:ext uri="{9D8B030D-6E8A-4147-A177-3AD203B41FA5}">
                      <a16:colId xmlns:a16="http://schemas.microsoft.com/office/drawing/2014/main" val="269716445"/>
                    </a:ext>
                  </a:extLst>
                </a:gridCol>
              </a:tblGrid>
              <a:tr h="1057841">
                <a:tc>
                  <a:txBody>
                    <a:bodyPr/>
                    <a:lstStyle/>
                    <a:p>
                      <a:endParaRPr lang="pt-BR" sz="28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8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5248"/>
                  </a:ext>
                </a:extLst>
              </a:tr>
              <a:tr h="446665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600" b="1" kern="1200" dirty="0">
                          <a:solidFill>
                            <a:srgbClr val="FF00FF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RÁDIO SAF</a:t>
                      </a:r>
                    </a:p>
                    <a:p>
                      <a:pPr marL="571500" marR="0" lvl="0" indent="-5715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pt-BR" sz="32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Todas escutarem em todo tempo</a:t>
                      </a:r>
                    </a:p>
                    <a:p>
                      <a:pPr marL="571500" marR="0" lvl="0" indent="-5715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pt-BR" sz="32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Todas indicarem a Rádio SAF a amigos e vizinhos.</a:t>
                      </a:r>
                      <a:endParaRPr lang="pt-BR" sz="3200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endParaRPr lang="pt-BR" sz="2800" dirty="0">
                        <a:latin typeface="Gill Sans MT" panose="020B0502020104020203" pitchFamily="34" charset="0"/>
                      </a:endParaRPr>
                    </a:p>
                    <a:p>
                      <a:endParaRPr lang="pt-BR" sz="2800" dirty="0">
                        <a:latin typeface="Gill Sans MT" panose="020B0502020104020203" pitchFamily="34" charset="0"/>
                      </a:endParaRPr>
                    </a:p>
                    <a:p>
                      <a:endParaRPr lang="pt-BR" sz="2800" dirty="0">
                        <a:latin typeface="Gill Sans MT" panose="020B0502020104020203" pitchFamily="34" charset="0"/>
                      </a:endParaRPr>
                    </a:p>
                    <a:p>
                      <a:endParaRPr lang="pt-BR" sz="28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8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60504"/>
                  </a:ext>
                </a:extLst>
              </a:tr>
            </a:tbl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C82D3AA3-8845-494C-B1D3-287BFC4E9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314951" y="188743"/>
            <a:ext cx="1526250" cy="228682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913192A-2677-487E-B7AD-487FAB0D6DE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50" y="2165210"/>
            <a:ext cx="4219575" cy="356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770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F135AB-FB27-4207-9D34-4CBE7C95C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975" y="306333"/>
            <a:ext cx="9799637" cy="1280890"/>
          </a:xfrm>
        </p:spPr>
        <p:txBody>
          <a:bodyPr>
            <a:noAutofit/>
          </a:bodyPr>
          <a:lstStyle/>
          <a:p>
            <a:pPr algn="ctr"/>
            <a:r>
              <a:rPr lang="pt-BR" sz="5400" b="1" dirty="0">
                <a:solidFill>
                  <a:srgbClr val="FF33CC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Bloco: </a:t>
            </a:r>
            <a:r>
              <a:rPr lang="pt-BR" sz="5400" b="1" dirty="0">
                <a:solidFill>
                  <a:schemeClr val="tx1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Oração da </a:t>
            </a:r>
            <a:r>
              <a:rPr lang="pt-BR" sz="5400" b="1" dirty="0">
                <a:solidFill>
                  <a:srgbClr val="FF33CC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Presidente</a:t>
            </a:r>
            <a:br>
              <a:rPr lang="pt-BR" sz="44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4400" dirty="0">
              <a:latin typeface="Gill Sans MT" panose="020B0502020104020203" pitchFamily="34" charset="0"/>
            </a:endParaRP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8E8FFBE7-3D7B-431A-8E9C-A986AF7F741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0074" y="2038350"/>
          <a:ext cx="11153776" cy="4314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6888">
                  <a:extLst>
                    <a:ext uri="{9D8B030D-6E8A-4147-A177-3AD203B41FA5}">
                      <a16:colId xmlns:a16="http://schemas.microsoft.com/office/drawing/2014/main" val="1726678554"/>
                    </a:ext>
                  </a:extLst>
                </a:gridCol>
                <a:gridCol w="5576888">
                  <a:extLst>
                    <a:ext uri="{9D8B030D-6E8A-4147-A177-3AD203B41FA5}">
                      <a16:colId xmlns:a16="http://schemas.microsoft.com/office/drawing/2014/main" val="269716445"/>
                    </a:ext>
                  </a:extLst>
                </a:gridCol>
              </a:tblGrid>
              <a:tr h="1582825">
                <a:tc>
                  <a:txBody>
                    <a:bodyPr/>
                    <a:lstStyle/>
                    <a:p>
                      <a:endParaRPr lang="pt-BR" sz="28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8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5248"/>
                  </a:ext>
                </a:extLst>
              </a:tr>
              <a:tr h="273199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54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Projeto </a:t>
                      </a:r>
                      <a:r>
                        <a:rPr lang="pt-BR" sz="5400" b="1" kern="1200" dirty="0">
                          <a:solidFill>
                            <a:srgbClr val="C00000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Natal Missionário</a:t>
                      </a:r>
                      <a:endParaRPr lang="pt-BR" sz="5400" kern="1200" dirty="0">
                        <a:solidFill>
                          <a:srgbClr val="C00000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endParaRPr lang="pt-BR" sz="28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8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60504"/>
                  </a:ext>
                </a:extLst>
              </a:tr>
            </a:tbl>
          </a:graphicData>
        </a:graphic>
      </p:graphicFrame>
      <p:pic>
        <p:nvPicPr>
          <p:cNvPr id="9" name="Espaço Reservado para Conteúdo 3">
            <a:extLst>
              <a:ext uri="{FF2B5EF4-FFF2-40B4-BE49-F238E27FC236}">
                <a16:creationId xmlns:a16="http://schemas.microsoft.com/office/drawing/2014/main" id="{EA146974-77A9-4004-8AC7-1FCF6AE8C9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2386012"/>
            <a:ext cx="4857752" cy="359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74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A7FA49-AD89-4138-AE90-F1564E10B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4772025"/>
            <a:ext cx="10582275" cy="184785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400" b="1" dirty="0">
                <a:solidFill>
                  <a:schemeClr val="tx1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Motivo de Oração</a:t>
            </a:r>
            <a:br>
              <a:rPr lang="pt-BR" sz="4400" b="1" dirty="0">
                <a:solidFill>
                  <a:schemeClr val="tx1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4400" b="1" dirty="0">
                <a:solidFill>
                  <a:schemeClr val="tx1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4400" b="1" dirty="0">
                <a:solidFill>
                  <a:srgbClr val="FF33CC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Bloco: Momento ANA -  Mães orando, </a:t>
            </a:r>
            <a:r>
              <a:rPr lang="pt-BR" sz="4400" b="1" dirty="0">
                <a:solidFill>
                  <a:schemeClr val="tx1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Deus agindo</a:t>
            </a:r>
            <a:br>
              <a:rPr lang="pt-BR" sz="4400" b="1" dirty="0">
                <a:solidFill>
                  <a:schemeClr val="tx1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18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dirty="0"/>
          </a:p>
        </p:txBody>
      </p:sp>
      <p:pic>
        <p:nvPicPr>
          <p:cNvPr id="6" name="Espaço Reservado para Conteúdo 3" descr="Texto&#10;&#10;Descrição gerada automaticamente">
            <a:extLst>
              <a:ext uri="{FF2B5EF4-FFF2-40B4-BE49-F238E27FC236}">
                <a16:creationId xmlns:a16="http://schemas.microsoft.com/office/drawing/2014/main" id="{3D982D1A-6405-42B6-A9B9-B06059E9A10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313" y="638174"/>
            <a:ext cx="6262687" cy="397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122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F49640-8C4A-4FA1-B57A-5D69B9248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50" y="200025"/>
            <a:ext cx="10258426" cy="1143000"/>
          </a:xfrm>
        </p:spPr>
        <p:txBody>
          <a:bodyPr>
            <a:noAutofit/>
          </a:bodyPr>
          <a:lstStyle/>
          <a:p>
            <a:pPr algn="ctr"/>
            <a:r>
              <a:rPr lang="pt-BR" b="1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ENCONTROS REGIONAIS 2021</a:t>
            </a:r>
            <a:br>
              <a:rPr lang="pt-BR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4000" b="1" dirty="0">
                <a:solidFill>
                  <a:srgbClr val="FF33CC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Encorajamento, Liderança e Comunhão</a:t>
            </a:r>
            <a:br>
              <a:rPr lang="pt-BR" sz="32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3200" dirty="0">
              <a:latin typeface="Gill Sans MT" panose="020B0502020104020203" pitchFamily="34" charset="0"/>
            </a:endParaRP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E78E753B-9F41-4967-91CA-141A8F119FA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1" y="1514475"/>
            <a:ext cx="8524874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814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F135AB-FB27-4207-9D34-4CBE7C95C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1" y="306333"/>
            <a:ext cx="10056812" cy="1093842"/>
          </a:xfrm>
        </p:spPr>
        <p:txBody>
          <a:bodyPr>
            <a:noAutofit/>
          </a:bodyPr>
          <a:lstStyle/>
          <a:p>
            <a:pPr algn="ctr"/>
            <a:r>
              <a:rPr lang="pt-BR" sz="5400" b="1" dirty="0">
                <a:solidFill>
                  <a:srgbClr val="FF99FF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Bloco: </a:t>
            </a:r>
            <a:r>
              <a:rPr lang="pt-BR" sz="5400" b="1" dirty="0">
                <a:solidFill>
                  <a:schemeClr val="tx1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Oração da </a:t>
            </a:r>
            <a:r>
              <a:rPr lang="pt-BR" sz="5400" b="1" dirty="0">
                <a:solidFill>
                  <a:srgbClr val="FF99FF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Presidente</a:t>
            </a:r>
            <a:br>
              <a:rPr lang="pt-BR" sz="44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4400" dirty="0">
              <a:latin typeface="Gill Sans MT" panose="020B0502020104020203" pitchFamily="34" charset="0"/>
            </a:endParaRP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8E8FFBE7-3D7B-431A-8E9C-A986AF7F741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2450" y="1533525"/>
          <a:ext cx="1120140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00700">
                  <a:extLst>
                    <a:ext uri="{9D8B030D-6E8A-4147-A177-3AD203B41FA5}">
                      <a16:colId xmlns:a16="http://schemas.microsoft.com/office/drawing/2014/main" val="1726678554"/>
                    </a:ext>
                  </a:extLst>
                </a:gridCol>
                <a:gridCol w="5600700">
                  <a:extLst>
                    <a:ext uri="{9D8B030D-6E8A-4147-A177-3AD203B41FA5}">
                      <a16:colId xmlns:a16="http://schemas.microsoft.com/office/drawing/2014/main" val="269716445"/>
                    </a:ext>
                  </a:extLst>
                </a:gridCol>
              </a:tblGrid>
              <a:tr h="4876800">
                <a:tc>
                  <a:txBody>
                    <a:bodyPr/>
                    <a:lstStyle/>
                    <a:p>
                      <a:pPr lvl="0" algn="ctr"/>
                      <a:r>
                        <a:rPr lang="pt-BR" sz="5400" b="1" kern="12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Pelas Bienais</a:t>
                      </a:r>
                    </a:p>
                    <a:p>
                      <a:pPr lvl="0" algn="ctr"/>
                      <a:r>
                        <a:rPr lang="pt-BR" sz="5400" b="1" kern="12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de</a:t>
                      </a:r>
                    </a:p>
                    <a:p>
                      <a:pPr lvl="0" algn="ctr"/>
                      <a:r>
                        <a:rPr lang="pt-BR" sz="5400" b="1" kern="12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junho a agosto</a:t>
                      </a:r>
                      <a:endParaRPr lang="pt-BR" sz="5400" kern="12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endParaRPr lang="pt-BR" sz="2800" dirty="0">
                        <a:latin typeface="Gill Sans MT" panose="020B0502020104020203" pitchFamily="34" charset="0"/>
                      </a:endParaRPr>
                    </a:p>
                    <a:p>
                      <a:endParaRPr lang="pt-BR" sz="2800" dirty="0">
                        <a:latin typeface="Gill Sans MT" panose="020B0502020104020203" pitchFamily="34" charset="0"/>
                      </a:endParaRPr>
                    </a:p>
                    <a:p>
                      <a:endParaRPr lang="pt-BR" sz="2800" dirty="0">
                        <a:latin typeface="Gill Sans MT" panose="020B0502020104020203" pitchFamily="34" charset="0"/>
                      </a:endParaRPr>
                    </a:p>
                    <a:p>
                      <a:endParaRPr lang="pt-BR" sz="28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8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60504"/>
                  </a:ext>
                </a:extLst>
              </a:tr>
            </a:tbl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C82D3AA3-8845-494C-B1D3-287BFC4E9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343775" y="2209255"/>
            <a:ext cx="2724149" cy="408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713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F135AB-FB27-4207-9D34-4CBE7C95C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475" y="306333"/>
            <a:ext cx="9990137" cy="1008117"/>
          </a:xfrm>
        </p:spPr>
        <p:txBody>
          <a:bodyPr>
            <a:noAutofit/>
          </a:bodyPr>
          <a:lstStyle/>
          <a:p>
            <a:pPr algn="ctr"/>
            <a:r>
              <a:rPr lang="pt-BR" sz="4400" b="1" dirty="0">
                <a:solidFill>
                  <a:srgbClr val="FF33CC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Bloco: </a:t>
            </a:r>
            <a:r>
              <a:rPr lang="pt-BR" sz="4400" b="1" dirty="0">
                <a:solidFill>
                  <a:schemeClr val="tx1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Oração da </a:t>
            </a:r>
            <a:r>
              <a:rPr lang="pt-BR" sz="4400" b="1" dirty="0">
                <a:solidFill>
                  <a:srgbClr val="FF33CC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Presidente</a:t>
            </a:r>
            <a:br>
              <a:rPr lang="pt-BR" sz="40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4000" dirty="0">
              <a:latin typeface="Gill Sans MT" panose="020B0502020104020203" pitchFamily="34" charset="0"/>
            </a:endParaRP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8E8FFBE7-3D7B-431A-8E9C-A986AF7F74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5367738"/>
              </p:ext>
            </p:extLst>
          </p:nvPr>
        </p:nvGraphicFramePr>
        <p:xfrm>
          <a:off x="600074" y="1400175"/>
          <a:ext cx="11153776" cy="4952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6888">
                  <a:extLst>
                    <a:ext uri="{9D8B030D-6E8A-4147-A177-3AD203B41FA5}">
                      <a16:colId xmlns:a16="http://schemas.microsoft.com/office/drawing/2014/main" val="1726678554"/>
                    </a:ext>
                  </a:extLst>
                </a:gridCol>
                <a:gridCol w="5576888">
                  <a:extLst>
                    <a:ext uri="{9D8B030D-6E8A-4147-A177-3AD203B41FA5}">
                      <a16:colId xmlns:a16="http://schemas.microsoft.com/office/drawing/2014/main" val="269716445"/>
                    </a:ext>
                  </a:extLst>
                </a:gridCol>
              </a:tblGrid>
              <a:tr h="1816929">
                <a:tc>
                  <a:txBody>
                    <a:bodyPr/>
                    <a:lstStyle/>
                    <a:p>
                      <a:endParaRPr lang="pt-BR" sz="28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8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5248"/>
                  </a:ext>
                </a:extLst>
              </a:tr>
              <a:tr h="313607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V </a:t>
                      </a:r>
                      <a:r>
                        <a:rPr lang="pt-BR" sz="32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Encontro da Mulher Presbiteriana</a:t>
                      </a:r>
                      <a:endParaRPr lang="pt-BR" sz="3200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endParaRPr lang="pt-BR" sz="3200" dirty="0">
                        <a:latin typeface="Gill Sans MT" panose="020B0502020104020203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Comemorações dos 137 anos da SAF Nacional</a:t>
                      </a:r>
                      <a:endParaRPr lang="pt-BR" sz="3200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endParaRPr lang="pt-BR" sz="28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8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60504"/>
                  </a:ext>
                </a:extLst>
              </a:tr>
            </a:tbl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3E5E9728-2880-4CF9-A484-79B2FF5D13D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50" y="3318599"/>
            <a:ext cx="5362576" cy="288607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82D3AA3-8845-494C-B1D3-287BFC4E9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05368" y="1400175"/>
            <a:ext cx="1181263" cy="17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679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F49640-8C4A-4FA1-B57A-5D69B9248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0" y="624110"/>
            <a:ext cx="9953625" cy="1280890"/>
          </a:xfrm>
        </p:spPr>
        <p:txBody>
          <a:bodyPr>
            <a:noAutofit/>
          </a:bodyPr>
          <a:lstStyle/>
          <a:p>
            <a:pPr marL="342900" lvl="0" indent="-342900" algn="ctr"/>
            <a:r>
              <a:rPr lang="pt-BR" sz="4400" b="1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XIX</a:t>
            </a:r>
            <a:r>
              <a:rPr lang="pt-BR" sz="44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4400" b="1" dirty="0">
                <a:solidFill>
                  <a:srgbClr val="FF33CC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Congresso Nacional</a:t>
            </a:r>
            <a:r>
              <a:rPr lang="pt-BR" sz="4400" b="1" dirty="0">
                <a:solidFill>
                  <a:srgbClr val="FF99FF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4400" b="1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2022</a:t>
            </a:r>
            <a:br>
              <a:rPr lang="pt-BR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pt-BR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dirty="0">
              <a:latin typeface="Gill Sans MT" panose="020B0502020104020203" pitchFamily="34" charset="0"/>
            </a:endParaRPr>
          </a:p>
        </p:txBody>
      </p:sp>
      <p:pic>
        <p:nvPicPr>
          <p:cNvPr id="4" name="Espaço Reservado para Conteúdo 3" descr="Material do Quadriênio 2018-2022 – Confederação Nacional das SAFs">
            <a:extLst>
              <a:ext uri="{FF2B5EF4-FFF2-40B4-BE49-F238E27FC236}">
                <a16:creationId xmlns:a16="http://schemas.microsoft.com/office/drawing/2014/main" id="{69AA392D-DF94-4799-8917-B6304BACDD0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49" y="2133600"/>
            <a:ext cx="6219825" cy="4405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50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03B80F9F-38B5-46BC-BCDD-CFA3D305E2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7919286"/>
              </p:ext>
            </p:extLst>
          </p:nvPr>
        </p:nvGraphicFramePr>
        <p:xfrm>
          <a:off x="742950" y="361950"/>
          <a:ext cx="10761663" cy="63215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1650">
                  <a:extLst>
                    <a:ext uri="{9D8B030D-6E8A-4147-A177-3AD203B41FA5}">
                      <a16:colId xmlns:a16="http://schemas.microsoft.com/office/drawing/2014/main" val="2395053776"/>
                    </a:ext>
                  </a:extLst>
                </a:gridCol>
                <a:gridCol w="5180013">
                  <a:extLst>
                    <a:ext uri="{9D8B030D-6E8A-4147-A177-3AD203B41FA5}">
                      <a16:colId xmlns:a16="http://schemas.microsoft.com/office/drawing/2014/main" val="2481730196"/>
                    </a:ext>
                  </a:extLst>
                </a:gridCol>
              </a:tblGrid>
              <a:tr h="1079011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152402"/>
                  </a:ext>
                </a:extLst>
              </a:tr>
              <a:tr h="505508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kern="1200" dirty="0">
                          <a:solidFill>
                            <a:srgbClr val="C00000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A SAF em REVISTA </a:t>
                      </a:r>
                      <a:r>
                        <a:rPr lang="pt-BR" sz="32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  Aumento das assinaturas;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3200" b="1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Pelo interesse e criatividade de  todas as sócias para dinamizar o estudo e a pesquisa nos artigos.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3200" b="1" i="1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i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Pela utilização do aprendizado</a:t>
                      </a:r>
                      <a:endParaRPr lang="pt-BR" sz="3200" b="1" i="1" kern="1200" dirty="0">
                        <a:solidFill>
                          <a:srgbClr val="C00000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238879"/>
                  </a:ext>
                </a:extLst>
              </a:tr>
            </a:tbl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9A65A303-B3EC-4D15-BCB0-AA165BDCCFC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985" y="1676400"/>
            <a:ext cx="2669065" cy="446135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4B1AACD-74D1-44B8-9299-CD5668C1427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328" y="2800985"/>
            <a:ext cx="1754187" cy="215773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0998172-E682-4A87-A37A-C30A8EACB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67565" y="361950"/>
            <a:ext cx="750558" cy="112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993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DAB01A-0942-44CE-AB9D-FEF808FBE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1" y="165999"/>
            <a:ext cx="11058524" cy="1329426"/>
          </a:xfrm>
        </p:spPr>
        <p:txBody>
          <a:bodyPr>
            <a:noAutofit/>
          </a:bodyPr>
          <a:lstStyle/>
          <a:p>
            <a:pPr algn="ctr"/>
            <a:r>
              <a:rPr lang="pt-BR" sz="4000" dirty="0">
                <a:latin typeface="Gill Sans MT" panose="020B0502020104020203" pitchFamily="34" charset="0"/>
              </a:rPr>
              <a:t>APADRINAMENTO DE </a:t>
            </a:r>
            <a:r>
              <a:rPr lang="pt-BR" sz="4000" b="1" dirty="0">
                <a:solidFill>
                  <a:srgbClr val="FF0000"/>
                </a:solidFill>
                <a:latin typeface="Gill Sans MT" panose="020B0502020104020203" pitchFamily="34" charset="0"/>
              </a:rPr>
              <a:t>2.000 CRIANÇAS </a:t>
            </a:r>
            <a:r>
              <a:rPr lang="pt-BR" sz="4000" dirty="0">
                <a:latin typeface="Gill Sans MT" panose="020B0502020104020203" pitchFamily="34" charset="0"/>
              </a:rPr>
              <a:t>ALVO DE EVANGELIZAÇÃO E CUIDADOS SOCIAS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1B666FC-80A1-488D-BB16-232D16AFD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2168387"/>
            <a:ext cx="3817739" cy="187047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588186A-0CE3-415B-81F1-399F1D5AF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437" y="1628775"/>
            <a:ext cx="6694788" cy="501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116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CD6DBD-AF5C-4219-9022-AE0DA4DC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924" y="443135"/>
            <a:ext cx="9437688" cy="1280890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>
                <a:solidFill>
                  <a:schemeClr val="tx1"/>
                </a:solidFill>
                <a:latin typeface="Gill Sans MT" panose="020B0502020104020203" pitchFamily="34" charset="0"/>
              </a:rPr>
              <a:t>FINAL DA </a:t>
            </a:r>
            <a:r>
              <a:rPr lang="pt-BR" b="1" dirty="0">
                <a:solidFill>
                  <a:schemeClr val="tx1"/>
                </a:solidFill>
                <a:latin typeface="Gill Sans MT" panose="020B0502020104020203" pitchFamily="34" charset="0"/>
              </a:rPr>
              <a:t>MADRUGADA</a:t>
            </a:r>
            <a:r>
              <a:rPr lang="pt-BR" sz="3200" b="1" dirty="0">
                <a:solidFill>
                  <a:schemeClr val="tx1"/>
                </a:solidFill>
                <a:latin typeface="Gill Sans MT" panose="020B0502020104020203" pitchFamily="34" charset="0"/>
              </a:rPr>
              <a:t> DE ORAÇÃO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4A308A-EABC-45A7-BECD-B69D25DD0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66899"/>
            <a:ext cx="10895012" cy="4467225"/>
          </a:xfrm>
        </p:spPr>
        <p:txBody>
          <a:bodyPr/>
          <a:lstStyle/>
          <a:p>
            <a:pPr algn="just"/>
            <a:r>
              <a:rPr lang="pt-BR" sz="3600" b="1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MOTO DA SAF</a:t>
            </a:r>
            <a:endParaRPr lang="pt-BR" sz="36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3600" b="1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Lema da SAF</a:t>
            </a:r>
            <a:endParaRPr lang="pt-BR" sz="36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3600" b="1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Bloco: </a:t>
            </a:r>
            <a:r>
              <a:rPr lang="pt-BR" sz="36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Oração final e benção</a:t>
            </a: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9C0D019-3DEE-41BA-9D77-3A72647C7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334295" y="1724025"/>
            <a:ext cx="2886109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17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A32DE5-0BE5-4F81-8D8B-CFF5F577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152399"/>
            <a:ext cx="9866313" cy="2143125"/>
          </a:xfrm>
        </p:spPr>
        <p:txBody>
          <a:bodyPr>
            <a:noAutofit/>
          </a:bodyPr>
          <a:lstStyle/>
          <a:p>
            <a:pPr algn="ctr"/>
            <a:br>
              <a:rPr lang="pt-BR" b="1" dirty="0">
                <a:solidFill>
                  <a:srgbClr val="CC0099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b="1" dirty="0">
                <a:solidFill>
                  <a:srgbClr val="CC0099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dirty="0">
                <a:solidFill>
                  <a:srgbClr val="CC0099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dirty="0">
                <a:solidFill>
                  <a:srgbClr val="CC0099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dirty="0">
              <a:solidFill>
                <a:srgbClr val="CC0099"/>
              </a:solidFill>
              <a:latin typeface="Gill Sans MT" panose="020B0502020104020203" pitchFamily="34" charset="0"/>
            </a:endParaRPr>
          </a:p>
        </p:txBody>
      </p:sp>
      <p:graphicFrame>
        <p:nvGraphicFramePr>
          <p:cNvPr id="11" name="Tabela 11">
            <a:extLst>
              <a:ext uri="{FF2B5EF4-FFF2-40B4-BE49-F238E27FC236}">
                <a16:creationId xmlns:a16="http://schemas.microsoft.com/office/drawing/2014/main" id="{35508375-F124-415A-B3EB-BAD53AF01C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8084475"/>
              </p:ext>
            </p:extLst>
          </p:nvPr>
        </p:nvGraphicFramePr>
        <p:xfrm>
          <a:off x="1020762" y="1182455"/>
          <a:ext cx="10313987" cy="5523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26291">
                  <a:extLst>
                    <a:ext uri="{9D8B030D-6E8A-4147-A177-3AD203B41FA5}">
                      <a16:colId xmlns:a16="http://schemas.microsoft.com/office/drawing/2014/main" val="3903975435"/>
                    </a:ext>
                  </a:extLst>
                </a:gridCol>
                <a:gridCol w="3887696">
                  <a:extLst>
                    <a:ext uri="{9D8B030D-6E8A-4147-A177-3AD203B41FA5}">
                      <a16:colId xmlns:a16="http://schemas.microsoft.com/office/drawing/2014/main" val="1530049022"/>
                    </a:ext>
                  </a:extLst>
                </a:gridCol>
              </a:tblGrid>
              <a:tr h="420454">
                <a:tc>
                  <a:txBody>
                    <a:bodyPr/>
                    <a:lstStyle/>
                    <a:p>
                      <a:r>
                        <a:rPr lang="pt-BR" sz="2400" b="1" dirty="0"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Orar pelos filhos</a:t>
                      </a:r>
                      <a:endParaRPr lang="pt-BR" sz="24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b="1" dirty="0"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Orar pelos filhos</a:t>
                      </a:r>
                      <a:endParaRPr lang="pt-BR" sz="24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8723390"/>
                  </a:ext>
                </a:extLst>
              </a:tr>
              <a:tr h="92001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Conversão e/ou retorno</a:t>
                      </a:r>
                      <a:r>
                        <a:rPr lang="pt-BR" sz="24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aos caminhos do Senhor;</a:t>
                      </a:r>
                      <a:endParaRPr lang="pt-BR" sz="24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Tendência suicida</a:t>
                      </a:r>
                      <a:endParaRPr lang="pt-BR" sz="24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447284"/>
                  </a:ext>
                </a:extLst>
              </a:tr>
              <a:tr h="70049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Vida espiritual</a:t>
                      </a:r>
                      <a:r>
                        <a:rPr lang="pt-BR" sz="24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, para que jamais se afastem da fé;</a:t>
                      </a:r>
                      <a:endParaRPr lang="pt-BR" sz="24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Estudos</a:t>
                      </a:r>
                      <a:endParaRPr lang="pt-BR" sz="24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167994"/>
                  </a:ext>
                </a:extLst>
              </a:tr>
              <a:tr h="986283">
                <a:tc>
                  <a:txBody>
                    <a:bodyPr/>
                    <a:lstStyle/>
                    <a:p>
                      <a:pPr lvl="0"/>
                      <a:r>
                        <a:rPr lang="pt-BR" sz="24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Consagração </a:t>
                      </a:r>
                      <a:r>
                        <a:rPr lang="pt-BR" sz="24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das suas vidas;</a:t>
                      </a:r>
                    </a:p>
                    <a:p>
                      <a:pPr lvl="0"/>
                      <a:r>
                        <a:rPr lang="pt-BR" sz="24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Saúde</a:t>
                      </a:r>
                      <a:endParaRPr lang="pt-BR" sz="24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Vida profissional</a:t>
                      </a:r>
                      <a:endParaRPr lang="pt-BR" sz="24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881859"/>
                  </a:ext>
                </a:extLst>
              </a:tr>
              <a:tr h="569422">
                <a:tc>
                  <a:txBody>
                    <a:bodyPr/>
                    <a:lstStyle/>
                    <a:p>
                      <a:r>
                        <a:rPr lang="pt-BR" sz="24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Dependência química e dependência digital</a:t>
                      </a:r>
                      <a:endParaRPr lang="pt-BR" sz="24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Amizades</a:t>
                      </a:r>
                      <a:endParaRPr lang="pt-BR" sz="24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3408071"/>
                  </a:ext>
                </a:extLst>
              </a:tr>
              <a:tr h="96146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Livramento da prostituição e outros problemas de quaisquer natureza</a:t>
                      </a:r>
                      <a:endParaRPr lang="pt-BR" sz="24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Casamentos</a:t>
                      </a:r>
                      <a:endParaRPr lang="pt-BR" sz="2400" kern="1200" dirty="0">
                        <a:solidFill>
                          <a:schemeClr val="dk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endParaRPr lang="pt-BR" sz="24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110717"/>
                  </a:ext>
                </a:extLst>
              </a:tr>
              <a:tr h="92826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Pelos casais que querem ter filhos</a:t>
                      </a:r>
                      <a:r>
                        <a:rPr lang="pt-BR" sz="24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e não podem gerar.</a:t>
                      </a:r>
                      <a:endParaRPr lang="pt-BR" sz="24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Desaparecidos</a:t>
                      </a:r>
                      <a:endParaRPr lang="pt-BR" sz="24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193768"/>
                  </a:ext>
                </a:extLst>
              </a:tr>
            </a:tbl>
          </a:graphicData>
        </a:graphic>
      </p:graphicFrame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7A38F641-4C01-4A2D-AFA1-87FAB0609F6D}"/>
              </a:ext>
            </a:extLst>
          </p:cNvPr>
          <p:cNvSpPr txBox="1">
            <a:spLocks/>
          </p:cNvSpPr>
          <p:nvPr/>
        </p:nvSpPr>
        <p:spPr>
          <a:xfrm>
            <a:off x="1638301" y="152399"/>
            <a:ext cx="9254332" cy="866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4800" b="1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Orar pelos filhos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037839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42526E-96B5-4B9F-A3AD-109EF6752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325" y="219520"/>
            <a:ext cx="9628187" cy="1761680"/>
          </a:xfrm>
        </p:spPr>
        <p:txBody>
          <a:bodyPr>
            <a:noAutofit/>
          </a:bodyPr>
          <a:lstStyle/>
          <a:p>
            <a:pPr algn="ctr"/>
            <a:r>
              <a:rPr lang="pt-BR" sz="48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Bloco: </a:t>
            </a:r>
            <a:r>
              <a:rPr lang="pt-BR" sz="4800" b="1" dirty="0">
                <a:solidFill>
                  <a:schemeClr val="tx1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Pela intervenção de Deus </a:t>
            </a:r>
            <a:r>
              <a:rPr lang="pt-BR" sz="48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tempestade do Coronavírus</a:t>
            </a:r>
            <a:endParaRPr lang="pt-BR" sz="4800" dirty="0"/>
          </a:p>
        </p:txBody>
      </p:sp>
      <p:pic>
        <p:nvPicPr>
          <p:cNvPr id="10" name="Espaço Reservado para Conteúdo 9">
            <a:extLst>
              <a:ext uri="{FF2B5EF4-FFF2-40B4-BE49-F238E27FC236}">
                <a16:creationId xmlns:a16="http://schemas.microsoft.com/office/drawing/2014/main" id="{FEAB3F0D-EBD5-402B-A90C-B98B8950F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8224" y="2384275"/>
            <a:ext cx="7050176" cy="39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39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D2C97A0D-55DA-408D-A9BA-60AA3AEAD6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6960175"/>
              </p:ext>
            </p:extLst>
          </p:nvPr>
        </p:nvGraphicFramePr>
        <p:xfrm>
          <a:off x="485775" y="828675"/>
          <a:ext cx="11439526" cy="5418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9763">
                  <a:extLst>
                    <a:ext uri="{9D8B030D-6E8A-4147-A177-3AD203B41FA5}">
                      <a16:colId xmlns:a16="http://schemas.microsoft.com/office/drawing/2014/main" val="789044254"/>
                    </a:ext>
                  </a:extLst>
                </a:gridCol>
                <a:gridCol w="5719763">
                  <a:extLst>
                    <a:ext uri="{9D8B030D-6E8A-4147-A177-3AD203B41FA5}">
                      <a16:colId xmlns:a16="http://schemas.microsoft.com/office/drawing/2014/main" val="1844748556"/>
                    </a:ext>
                  </a:extLst>
                </a:gridCol>
              </a:tblGrid>
              <a:tr h="196470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kern="1200" dirty="0">
                          <a:solidFill>
                            <a:schemeClr val="lt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Pelas famílias enlutadas pelo Coronavírus.</a:t>
                      </a:r>
                    </a:p>
                    <a:p>
                      <a:endParaRPr lang="pt-BR" sz="32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kern="1200" dirty="0">
                          <a:solidFill>
                            <a:schemeClr val="lt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Gratidão a Deus pela descoberta da vacina e pedido pela sua eficácia e estratégia para a aplicação.</a:t>
                      </a:r>
                      <a:endParaRPr lang="pt-BR" sz="32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703565"/>
                  </a:ext>
                </a:extLst>
              </a:tr>
              <a:tr h="145795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Pelo livramento do Coronavírus Por todos os Estados e municípios brasileiros</a:t>
                      </a:r>
                      <a:endParaRPr lang="pt-BR" sz="32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Por todos os que estão sendo prejudicados pela pandemia</a:t>
                      </a:r>
                      <a:endParaRPr lang="pt-BR" sz="32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446925"/>
                  </a:ext>
                </a:extLst>
              </a:tr>
              <a:tr h="182180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kern="1200" dirty="0">
                          <a:solidFill>
                            <a:schemeClr val="dk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Pelos profissionais da linha de frente do atendimento ao público</a:t>
                      </a:r>
                      <a:endParaRPr lang="pt-BR" sz="3200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3200" dirty="0">
                          <a:latin typeface="Gill Sans MT" panose="020B0502020104020203" pitchFamily="34" charset="0"/>
                        </a:rPr>
                        <a:t>Por todos que estão ansiosos e depressivos por conta da pandemia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022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3169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B0AF1-9B37-4AAB-BB5E-FD93A66B7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025" y="285750"/>
            <a:ext cx="9780587" cy="1047750"/>
          </a:xfrm>
        </p:spPr>
        <p:txBody>
          <a:bodyPr>
            <a:normAutofit/>
          </a:bodyPr>
          <a:lstStyle/>
          <a:p>
            <a:pPr algn="ctr"/>
            <a:r>
              <a:rPr lang="pt-BR" sz="54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Bloco: Enfermos</a:t>
            </a:r>
            <a:endParaRPr lang="pt-BR" sz="4000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4432D60-6855-4FCC-B1D7-2F5B0A05D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550" y="1605162"/>
            <a:ext cx="6219825" cy="4658865"/>
          </a:xfr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B66C1D7-14B7-4996-B51C-995B7A329B5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0" y="1800550"/>
            <a:ext cx="4189412" cy="426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04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2EE8F472-8BA3-46D5-9508-0453C6CD4B9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90524" y="466725"/>
          <a:ext cx="11458574" cy="6153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4051">
                  <a:extLst>
                    <a:ext uri="{9D8B030D-6E8A-4147-A177-3AD203B41FA5}">
                      <a16:colId xmlns:a16="http://schemas.microsoft.com/office/drawing/2014/main" val="278300709"/>
                    </a:ext>
                  </a:extLst>
                </a:gridCol>
                <a:gridCol w="5724523">
                  <a:extLst>
                    <a:ext uri="{9D8B030D-6E8A-4147-A177-3AD203B41FA5}">
                      <a16:colId xmlns:a16="http://schemas.microsoft.com/office/drawing/2014/main" val="1113987825"/>
                    </a:ext>
                  </a:extLst>
                </a:gridCol>
              </a:tblGrid>
              <a:tr h="230873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OREMOS PELOS ENFERMOS </a:t>
                      </a:r>
                    </a:p>
                    <a:p>
                      <a:endParaRPr lang="pt-BR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OREMOS PELOS ENFERMOS </a:t>
                      </a:r>
                    </a:p>
                    <a:p>
                      <a:endParaRPr lang="pt-BR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54399"/>
                  </a:ext>
                </a:extLst>
              </a:tr>
              <a:tr h="384441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Pelo tratamento, fortalecimento físico, espiritual e cura, daqueles que estão acometidos de:</a:t>
                      </a:r>
                    </a:p>
                    <a:p>
                      <a:pPr lvl="0"/>
                      <a:r>
                        <a:rPr lang="pt-BR" sz="2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COVID-19 </a:t>
                      </a:r>
                    </a:p>
                    <a:p>
                      <a:pPr lvl="0"/>
                      <a:r>
                        <a:rPr lang="pt-BR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pt-BR" sz="2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Problemas oncológicos </a:t>
                      </a:r>
                    </a:p>
                    <a:p>
                      <a:pPr lvl="0"/>
                      <a:r>
                        <a:rPr lang="pt-BR" sz="2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Demais tipos de enfermidades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 todo o Sistema de Saúde</a:t>
                      </a:r>
                    </a:p>
                    <a:p>
                      <a:endParaRPr lang="pt-B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797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4119786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1666</TotalTime>
  <Words>2429</Words>
  <Application>Microsoft Macintosh PowerPoint</Application>
  <PresentationFormat>Widescreen</PresentationFormat>
  <Paragraphs>248</Paragraphs>
  <Slides>46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52" baseType="lpstr">
      <vt:lpstr>Arial</vt:lpstr>
      <vt:lpstr>Calibri</vt:lpstr>
      <vt:lpstr>Century Gothic</vt:lpstr>
      <vt:lpstr>Gill Sans MT</vt:lpstr>
      <vt:lpstr>Wingdings 3</vt:lpstr>
      <vt:lpstr>Cacho</vt:lpstr>
      <vt:lpstr>Apresentação do PowerPoint</vt:lpstr>
      <vt:lpstr>ORAI SEM CESSAR</vt:lpstr>
      <vt:lpstr>Bloco: Eu e a minha vida </vt:lpstr>
      <vt:lpstr>Motivo de Oração  Bloco: Momento ANA -  Mães orando, Deus agindo    </vt:lpstr>
      <vt:lpstr>    </vt:lpstr>
      <vt:lpstr>Bloco: Pela intervenção de Deus na tempestade do Coronavírus</vt:lpstr>
      <vt:lpstr>Apresentação do PowerPoint</vt:lpstr>
      <vt:lpstr>Bloco: Enfermos</vt:lpstr>
      <vt:lpstr>Apresentação do PowerPoint</vt:lpstr>
      <vt:lpstr>Lista mais recente COVID - 19</vt:lpstr>
      <vt:lpstr>*Lista de Pastores Presbiterianos com Covid*</vt:lpstr>
      <vt:lpstr>Lista mais recente Casos Oncológicos</vt:lpstr>
      <vt:lpstr>Lista mais recente demais Enfermidades</vt:lpstr>
      <vt:lpstr>MOTIVO De ORAÇÃO - Brasil     </vt:lpstr>
      <vt:lpstr>Bloco: Brasil, suas Instituições e Relações Internacionais </vt:lpstr>
      <vt:lpstr>MOTIVO De ORAÇÃO  Igreja Presbiteriana do Brasil     </vt:lpstr>
      <vt:lpstr>Mesa Diretora do Supremo Concílio, por sabedoria e direção divina para conduzir toda a IPB.</vt:lpstr>
      <vt:lpstr>Por QUEM CUIDA </vt:lpstr>
      <vt:lpstr>MOTIVO De ORAÇÃO  Sínodos     </vt:lpstr>
      <vt:lpstr>Apresentação do PowerPoint</vt:lpstr>
      <vt:lpstr>MOTIVOS De ORAÇÃO</vt:lpstr>
      <vt:lpstr>Pelas Sociedades Internas em todos os âmbitos: UCPs, UPAs, UMPs, UPHs </vt:lpstr>
      <vt:lpstr>E pelas SAFs (Pela liderança do Trabalho Feminino da SAF até a CNSAFs e pelas sócias) </vt:lpstr>
      <vt:lpstr>Apresentação do PowerPoint</vt:lpstr>
      <vt:lpstr>MOTIVOS De ORAÇÃO    </vt:lpstr>
      <vt:lpstr>MOMENTO MUITO ESPECIAL </vt:lpstr>
      <vt:lpstr>MOTIVOS De ORAÇÃO  Bloco: Instituições presbiterianas     </vt:lpstr>
      <vt:lpstr>Apresentação do PowerPoint</vt:lpstr>
      <vt:lpstr>Bloco: Missões - APMT, JMN, PMC e Missão Caiuá </vt:lpstr>
      <vt:lpstr>PLANO MISSIONÁRIO COOPERATIVO – PMC PROJETO PLANTADOR/FAMÍLIA</vt:lpstr>
      <vt:lpstr>Missionários, obreiros, evangelistas e suas famílias</vt:lpstr>
      <vt:lpstr>Apresentação do PowerPoint</vt:lpstr>
      <vt:lpstr>Apresentação do PowerPoint</vt:lpstr>
      <vt:lpstr>Bloco: Instituições de Assistência Social</vt:lpstr>
      <vt:lpstr>Apresentação do PowerPoint</vt:lpstr>
      <vt:lpstr>Bloco: Oração da Presidente</vt:lpstr>
      <vt:lpstr>A SAF ORA ON-LINE NA MADRUGADA Perseverai na Oração nas Madrugadas,  nesta sala. </vt:lpstr>
      <vt:lpstr>Apresentação do PowerPoint</vt:lpstr>
      <vt:lpstr>Bloco: Oração da Presidente </vt:lpstr>
      <vt:lpstr>ENCONTROS REGIONAIS 2021 Encorajamento, Liderança e Comunhão </vt:lpstr>
      <vt:lpstr>Bloco: Oração da Presidente </vt:lpstr>
      <vt:lpstr>Bloco: Oração da Presidente </vt:lpstr>
      <vt:lpstr>XIX Congresso Nacional em 2022   </vt:lpstr>
      <vt:lpstr>Apresentação do PowerPoint</vt:lpstr>
      <vt:lpstr>APADRINAMENTO DE 2.000 CRIANÇAS ALVO DE EVANGELIZAÇÃO E CUIDADOS SOCIAS </vt:lpstr>
      <vt:lpstr>FINAL DA MADRUGADA DE ORAÇÃO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Windows</dc:creator>
  <cp:lastModifiedBy>Leila Reis</cp:lastModifiedBy>
  <cp:revision>298</cp:revision>
  <cp:lastPrinted>2021-03-03T00:23:05Z</cp:lastPrinted>
  <dcterms:created xsi:type="dcterms:W3CDTF">2021-02-28T23:13:47Z</dcterms:created>
  <dcterms:modified xsi:type="dcterms:W3CDTF">2021-04-13T18:55:54Z</dcterms:modified>
</cp:coreProperties>
</file>