
<file path=[Content_Types].xml><?xml version="1.0" encoding="utf-8"?>
<Types xmlns="http://schemas.openxmlformats.org/package/2006/content-types"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78" r:id="rId3"/>
    <p:sldId id="273" r:id="rId4"/>
    <p:sldId id="276" r:id="rId5"/>
    <p:sldId id="284" r:id="rId6"/>
    <p:sldId id="257" r:id="rId7"/>
    <p:sldId id="262" r:id="rId8"/>
    <p:sldId id="263" r:id="rId9"/>
    <p:sldId id="279" r:id="rId10"/>
    <p:sldId id="264" r:id="rId11"/>
    <p:sldId id="260" r:id="rId12"/>
    <p:sldId id="258" r:id="rId13"/>
    <p:sldId id="275" r:id="rId14"/>
    <p:sldId id="259" r:id="rId15"/>
    <p:sldId id="282" r:id="rId16"/>
    <p:sldId id="281" r:id="rId17"/>
    <p:sldId id="283" r:id="rId18"/>
    <p:sldId id="280" r:id="rId19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962" autoAdjust="0"/>
    <p:restoredTop sz="94660"/>
  </p:normalViewPr>
  <p:slideViewPr>
    <p:cSldViewPr snapToGrid="0">
      <p:cViewPr varScale="1">
        <p:scale>
          <a:sx n="76" d="100"/>
          <a:sy n="76" d="100"/>
        </p:scale>
        <p:origin x="420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-5076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 smtClean="0"/>
              <a:t>Clique para editar o estilo do subtítulo mestre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6918673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3331723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39878967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1913621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6365900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6389897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3961867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10626013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pt-BR" smtClean="0"/>
              <a:t>Clique no ícone para adicionar uma imagem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2003096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213308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424857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 smtClean="0"/>
              <a:t>Clique para editar o título mestre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EF806C-44D8-4739-8F8B-5B72AEF9EF23}" type="datetimeFigureOut">
              <a:rPr lang="pt-BR" smtClean="0"/>
              <a:t>28/10/2019</a:t>
            </a:fld>
            <a:endParaRPr lang="pt-B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699763B-D6BA-4DFF-97CC-801EA1413903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371844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em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526"/>
            <a:ext cx="12192000" cy="68454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Imagem 5" descr="Descrição: http://www.saf.org.br/wp-content/uploads/2014/07/Logo-SAF-Nova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5571" y="225467"/>
            <a:ext cx="2868461" cy="1954061"/>
          </a:xfrm>
          <a:prstGeom prst="rect">
            <a:avLst/>
          </a:prstGeom>
          <a:noFill/>
          <a:ln>
            <a:noFill/>
          </a:ln>
        </p:spPr>
      </p:pic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2329841" y="1377862"/>
            <a:ext cx="8116866" cy="2780779"/>
          </a:xfrm>
        </p:spPr>
        <p:txBody>
          <a:bodyPr>
            <a:noAutofit/>
          </a:bodyPr>
          <a:lstStyle/>
          <a:p>
            <a:pPr>
              <a:lnSpc>
                <a:spcPct val="150000"/>
              </a:lnSpc>
            </a:pPr>
            <a:r>
              <a:rPr lang="pt-BR" b="1" dirty="0" smtClean="0">
                <a:latin typeface="Baskerville Old Face" panose="02020602080505020303" pitchFamily="18" charset="0"/>
              </a:rPr>
              <a:t>AONDE QUEREMOS CHEGAR?</a:t>
            </a:r>
            <a:endParaRPr lang="pt-BR" b="1" dirty="0">
              <a:latin typeface="Baskerville Old Face" panose="02020602080505020303" pitchFamily="18" charset="0"/>
            </a:endParaRPr>
          </a:p>
        </p:txBody>
      </p:sp>
      <p:pic>
        <p:nvPicPr>
          <p:cNvPr id="4" name="Espaço Reservado para Conteúdo 4"/>
          <p:cNvPicPr>
            <a:picLocks noChangeAspect="1"/>
          </p:cNvPicPr>
          <p:nvPr/>
        </p:nvPicPr>
        <p:blipFill>
          <a:blip r:embed="rId4">
            <a:lum contrast="20000"/>
          </a:blip>
          <a:stretch>
            <a:fillRect/>
          </a:stretch>
        </p:blipFill>
        <p:spPr>
          <a:xfrm>
            <a:off x="9645041" y="275573"/>
            <a:ext cx="2129424" cy="2110135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7" name="CaixaDeTexto 6"/>
          <p:cNvSpPr txBox="1"/>
          <p:nvPr/>
        </p:nvSpPr>
        <p:spPr>
          <a:xfrm>
            <a:off x="2981195" y="4196219"/>
            <a:ext cx="5185775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2600" b="1" dirty="0" smtClean="0">
                <a:latin typeface="Bahnschrift Light" panose="020B0502040204020203" pitchFamily="34" charset="0"/>
              </a:rPr>
              <a:t>Maria Ribeiro da Silva Moutinho</a:t>
            </a:r>
          </a:p>
          <a:p>
            <a:pPr algn="ctr"/>
            <a:r>
              <a:rPr lang="pt-BR" sz="2600" b="1" dirty="0" smtClean="0">
                <a:latin typeface="Bahnschrift Light" panose="020B0502040204020203" pitchFamily="34" charset="0"/>
              </a:rPr>
              <a:t>Vice-presidente CNSAF</a:t>
            </a:r>
          </a:p>
        </p:txBody>
      </p:sp>
    </p:spTree>
    <p:extLst>
      <p:ext uri="{BB962C8B-B14F-4D97-AF65-F5344CB8AC3E}">
        <p14:creationId xmlns:p14="http://schemas.microsoft.com/office/powerpoint/2010/main" val="34733694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8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196186" y="350730"/>
            <a:ext cx="1528174" cy="1514332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2" name="CaixaDeTexto 1"/>
          <p:cNvSpPr txBox="1"/>
          <p:nvPr/>
        </p:nvSpPr>
        <p:spPr>
          <a:xfrm>
            <a:off x="876821" y="2354893"/>
            <a:ext cx="10471759" cy="27027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2800" b="1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Orai sem cessar, como oraria Jesus, intercedendo, orando de joelhos e jejuando por sua vida, buscando uma intimidade com Deus e uma vida piedosa aos pés do Nosso </a:t>
            </a:r>
            <a:r>
              <a:rPr lang="pt-BR" sz="2800" b="1" dirty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Salvador </a:t>
            </a:r>
            <a:r>
              <a:rPr lang="pt-BR" sz="2800" b="1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e Senhor Jesus Cristo.</a:t>
            </a:r>
            <a:endParaRPr lang="pt-BR" sz="2800" b="1" dirty="0">
              <a:latin typeface="Arial Unicode MS" panose="020B0604020202020204" pitchFamily="34" charset="-128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</p:txBody>
      </p:sp>
      <p:pic>
        <p:nvPicPr>
          <p:cNvPr id="5" name="Imagem 4" descr="Descrição: http://www.saf.org.br/wp-content/uploads/2014/07/Logo-SAF-Nova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3567" y="200415"/>
            <a:ext cx="2354894" cy="1665963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5376687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8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CaixaDeTexto 1"/>
          <p:cNvSpPr txBox="1"/>
          <p:nvPr/>
        </p:nvSpPr>
        <p:spPr>
          <a:xfrm>
            <a:off x="2492679" y="425885"/>
            <a:ext cx="581207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2800" b="1" dirty="0" smtClean="0">
                <a:latin typeface="ArialMT"/>
              </a:rPr>
              <a:t>TEXTO: 1 Cr 4.9-10 </a:t>
            </a:r>
            <a:endParaRPr lang="pt-BR" sz="2800" b="1" dirty="0">
              <a:latin typeface="ArialMT"/>
            </a:endParaRPr>
          </a:p>
        </p:txBody>
      </p:sp>
      <p:pic>
        <p:nvPicPr>
          <p:cNvPr id="4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571967" y="175366"/>
            <a:ext cx="1189970" cy="117919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Imagem 4" descr="Descrição: http://www.saf.org.br/wp-content/uploads/2014/07/Logo-SAF-Nova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8723" y="313152"/>
            <a:ext cx="1327760" cy="914400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Retângulo 2"/>
          <p:cNvSpPr/>
          <p:nvPr/>
        </p:nvSpPr>
        <p:spPr>
          <a:xfrm>
            <a:off x="425885" y="1453019"/>
            <a:ext cx="11148163" cy="36286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600" dirty="0" smtClean="0">
                <a:latin typeface="ArialMT"/>
              </a:rPr>
              <a:t>9 Foi </a:t>
            </a:r>
            <a:r>
              <a:rPr lang="pt-BR" sz="2600" dirty="0" err="1">
                <a:latin typeface="ArialMT"/>
              </a:rPr>
              <a:t>Jabez</a:t>
            </a:r>
            <a:r>
              <a:rPr lang="pt-BR" sz="2600" dirty="0">
                <a:latin typeface="ArialMT"/>
              </a:rPr>
              <a:t> mais ilustre do que seus irmãos; sua mãe chamou-lhe </a:t>
            </a:r>
            <a:r>
              <a:rPr lang="pt-BR" sz="2600" dirty="0" err="1">
                <a:latin typeface="ArialMT"/>
              </a:rPr>
              <a:t>Jabez</a:t>
            </a:r>
            <a:r>
              <a:rPr lang="pt-BR" sz="2600" dirty="0">
                <a:latin typeface="ArialMT"/>
              </a:rPr>
              <a:t>, dizendo: Porque com dores o dei à luz. </a:t>
            </a:r>
            <a:endParaRPr lang="pt-BR" sz="2600" dirty="0" smtClean="0">
              <a:latin typeface="ArialMT"/>
            </a:endParaRPr>
          </a:p>
          <a:p>
            <a:pPr algn="just">
              <a:lnSpc>
                <a:spcPct val="150000"/>
              </a:lnSpc>
            </a:pPr>
            <a:r>
              <a:rPr lang="pt-BR" sz="2600" dirty="0" smtClean="0">
                <a:latin typeface="ArialMT"/>
              </a:rPr>
              <a:t>10 </a:t>
            </a:r>
            <a:r>
              <a:rPr lang="pt-BR" sz="2600" dirty="0" err="1" smtClean="0">
                <a:latin typeface="ArialMT"/>
              </a:rPr>
              <a:t>Jabez</a:t>
            </a:r>
            <a:r>
              <a:rPr lang="pt-BR" sz="2600" dirty="0" smtClean="0">
                <a:latin typeface="ArialMT"/>
              </a:rPr>
              <a:t> </a:t>
            </a:r>
            <a:r>
              <a:rPr lang="pt-BR" sz="2600" dirty="0">
                <a:latin typeface="ArialMT"/>
              </a:rPr>
              <a:t>invocou o Deus de Israel, dizendo: Oh! Tomara que me abençoes e me alargues as fronteiras, que seja comigo a tua mão e me preserves do mal, de modo que não me sobrevenha aflição! E Deus lhe concedeu o que lhe tinha pedido.</a:t>
            </a:r>
            <a:endParaRPr lang="pt-BR" sz="2600" dirty="0"/>
          </a:p>
        </p:txBody>
      </p:sp>
    </p:spTree>
    <p:extLst>
      <p:ext uri="{BB962C8B-B14F-4D97-AF65-F5344CB8AC3E}">
        <p14:creationId xmlns:p14="http://schemas.microsoft.com/office/powerpoint/2010/main" val="4067743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268" y="12526"/>
            <a:ext cx="12169732" cy="68454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809961" y="1"/>
            <a:ext cx="1240073" cy="122884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3" name="CaixaDeTexto 2"/>
          <p:cNvSpPr txBox="1"/>
          <p:nvPr/>
        </p:nvSpPr>
        <p:spPr>
          <a:xfrm>
            <a:off x="613775" y="576197"/>
            <a:ext cx="11135639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         </a:t>
            </a:r>
            <a:r>
              <a:rPr lang="pt-BR" sz="2800" b="1" dirty="0" err="1" smtClean="0">
                <a:latin typeface="Bahnschrift Light" panose="020B0502040204020203" pitchFamily="34" charset="0"/>
              </a:rPr>
              <a:t>Jabez</a:t>
            </a:r>
            <a:r>
              <a:rPr lang="pt-BR" sz="2800" b="1" dirty="0" smtClean="0">
                <a:latin typeface="Bahnschrift Light" panose="020B0502040204020203" pitchFamily="34" charset="0"/>
              </a:rPr>
              <a:t>, </a:t>
            </a:r>
            <a:r>
              <a:rPr lang="pt-BR" sz="2800" b="1" dirty="0">
                <a:latin typeface="Bahnschrift Light" panose="020B0502040204020203" pitchFamily="34" charset="0"/>
              </a:rPr>
              <a:t>ilustre descendente </a:t>
            </a:r>
            <a:r>
              <a:rPr lang="pt-BR" sz="2800" b="1" dirty="0" smtClean="0">
                <a:latin typeface="Bahnschrift Light" panose="020B0502040204020203" pitchFamily="34" charset="0"/>
              </a:rPr>
              <a:t>de Judá que orou suplicando:</a:t>
            </a:r>
          </a:p>
          <a:p>
            <a:pPr algn="ctr"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A benção de Deus</a:t>
            </a:r>
          </a:p>
          <a:p>
            <a:pPr algn="ctr"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O alargamento das fronteiras</a:t>
            </a:r>
          </a:p>
          <a:p>
            <a:pPr algn="ctr"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A presença de Deus com ele</a:t>
            </a:r>
          </a:p>
          <a:p>
            <a:pPr algn="ctr"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A preservação contra o mal</a:t>
            </a:r>
          </a:p>
          <a:p>
            <a:pPr algn="ctr"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Que não lhe sobreviesse nenhuma aflição</a:t>
            </a:r>
          </a:p>
          <a:p>
            <a:pPr algn="ctr"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 Conclusão: Deus concedeu-lhe o que tinha pedido.</a:t>
            </a:r>
            <a:endParaRPr lang="pt-BR" sz="2800" b="1" dirty="0">
              <a:latin typeface="Bahnschrift Light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002401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37995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Imagem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0335" y="267222"/>
            <a:ext cx="3858018" cy="5144023"/>
          </a:xfrm>
          <a:prstGeom prst="rect">
            <a:avLst/>
          </a:prstGeom>
        </p:spPr>
      </p:pic>
      <p:sp>
        <p:nvSpPr>
          <p:cNvPr id="4" name="CaixaDeTexto 3"/>
          <p:cNvSpPr txBox="1"/>
          <p:nvPr/>
        </p:nvSpPr>
        <p:spPr>
          <a:xfrm>
            <a:off x="475989" y="726509"/>
            <a:ext cx="2918564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2400" b="1" dirty="0" smtClean="0">
                <a:latin typeface="Bahnschrift Light" panose="020B0502040204020203" pitchFamily="34" charset="0"/>
              </a:rPr>
              <a:t>Livro doado pela CNSAF à Diretoria, </a:t>
            </a:r>
            <a:r>
              <a:rPr lang="pt-BR" sz="2400" b="1" dirty="0">
                <a:latin typeface="Bahnschrift Light" panose="020B0502040204020203" pitchFamily="34" charset="0"/>
              </a:rPr>
              <a:t>Secretárias de </a:t>
            </a:r>
            <a:r>
              <a:rPr lang="pt-BR" sz="2400" b="1" dirty="0" smtClean="0">
                <a:latin typeface="Bahnschrift Light" panose="020B0502040204020203" pitchFamily="34" charset="0"/>
              </a:rPr>
              <a:t>Atividades e todas as Presidentes das Confederações Sinodais.</a:t>
            </a:r>
            <a:endParaRPr lang="pt-BR" sz="2400" b="1" dirty="0">
              <a:latin typeface="Bahnschrift Light" panose="020B0502040204020203" pitchFamily="34" charset="0"/>
            </a:endParaRPr>
          </a:p>
        </p:txBody>
      </p:sp>
      <p:sp>
        <p:nvSpPr>
          <p:cNvPr id="5" name="CaixaDeTexto 4"/>
          <p:cNvSpPr txBox="1"/>
          <p:nvPr/>
        </p:nvSpPr>
        <p:spPr>
          <a:xfrm>
            <a:off x="8317282" y="839244"/>
            <a:ext cx="3457184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2400" b="1" dirty="0" smtClean="0">
                <a:latin typeface="Bahnschrift Light" panose="020B0502040204020203" pitchFamily="34" charset="0"/>
              </a:rPr>
              <a:t>A secretária de Espiritualidade da CNSAF, </a:t>
            </a:r>
            <a:r>
              <a:rPr lang="pt-BR" sz="2400" b="1" dirty="0" err="1" smtClean="0">
                <a:latin typeface="Bahnschrift Light" panose="020B0502040204020203" pitchFamily="34" charset="0"/>
              </a:rPr>
              <a:t>sra</a:t>
            </a:r>
            <a:r>
              <a:rPr lang="pt-BR" sz="2400" b="1" dirty="0" smtClean="0">
                <a:latin typeface="Bahnschrift Light" panose="020B0502040204020203" pitchFamily="34" charset="0"/>
              </a:rPr>
              <a:t> Leila Judite está trabalhando com as Presidentes das Confederações Sinodais.</a:t>
            </a:r>
            <a:endParaRPr lang="pt-BR" sz="2400" b="1" dirty="0">
              <a:latin typeface="Bahnschrift Light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379838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268" y="12526"/>
            <a:ext cx="12169732" cy="68454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CaixaDeTexto 1"/>
          <p:cNvSpPr txBox="1"/>
          <p:nvPr/>
        </p:nvSpPr>
        <p:spPr>
          <a:xfrm>
            <a:off x="651353" y="1891430"/>
            <a:ext cx="11060483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200000"/>
              </a:lnSpc>
            </a:pPr>
            <a:r>
              <a:rPr lang="pt-BR" sz="4400" b="1" dirty="0" smtClean="0">
                <a:latin typeface="Baskerville Old Face" panose="02020602080505020303" pitchFamily="18" charset="0"/>
              </a:rPr>
              <a:t>“A finalidade da oração é ser um diálogo onde a vida e Deus se encontram”  </a:t>
            </a:r>
            <a:r>
              <a:rPr lang="pt-BR" sz="2400" dirty="0" smtClean="0">
                <a:latin typeface="Baskerville Old Face" panose="02020602080505020303" pitchFamily="18" charset="0"/>
              </a:rPr>
              <a:t>David </a:t>
            </a:r>
            <a:r>
              <a:rPr lang="pt-BR" sz="2400" dirty="0" err="1" smtClean="0">
                <a:latin typeface="Baskerville Old Face" panose="02020602080505020303" pitchFamily="18" charset="0"/>
              </a:rPr>
              <a:t>Powlison</a:t>
            </a:r>
            <a:r>
              <a:rPr lang="pt-BR" sz="2400" dirty="0" smtClean="0">
                <a:latin typeface="Baskerville Old Face" panose="02020602080505020303" pitchFamily="18" charset="0"/>
              </a:rPr>
              <a:t> </a:t>
            </a:r>
            <a:endParaRPr lang="pt-BR" sz="2400" dirty="0">
              <a:latin typeface="Baskerville Old Face" panose="02020602080505020303" pitchFamily="18" charset="0"/>
            </a:endParaRPr>
          </a:p>
        </p:txBody>
      </p:sp>
      <p:pic>
        <p:nvPicPr>
          <p:cNvPr id="5" name="Imagem 4" descr="Descrição: http://www.saf.org.br/wp-content/uploads/2014/07/Logo-SAF-Nova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0832" y="313151"/>
            <a:ext cx="2217107" cy="1578279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Espaço Reservado para Conteúdo 4"/>
          <p:cNvPicPr>
            <a:picLocks noChangeAspect="1"/>
          </p:cNvPicPr>
          <p:nvPr/>
        </p:nvPicPr>
        <p:blipFill>
          <a:blip r:embed="rId4">
            <a:lum contrast="20000"/>
          </a:blip>
          <a:stretch>
            <a:fillRect/>
          </a:stretch>
        </p:blipFill>
        <p:spPr>
          <a:xfrm>
            <a:off x="9832930" y="300626"/>
            <a:ext cx="1853851" cy="1837058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41211885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268" y="12526"/>
            <a:ext cx="12169732" cy="68454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CaixaDeTexto 2"/>
          <p:cNvSpPr txBox="1"/>
          <p:nvPr/>
        </p:nvSpPr>
        <p:spPr>
          <a:xfrm>
            <a:off x="475989" y="1878904"/>
            <a:ext cx="11336055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200000"/>
              </a:lnSpc>
            </a:pPr>
            <a:r>
              <a:rPr lang="pt-BR" sz="3600" dirty="0" smtClean="0">
                <a:latin typeface="Bahnschrift Light" panose="020B0502040204020203" pitchFamily="34" charset="0"/>
              </a:rPr>
              <a:t>      </a:t>
            </a:r>
            <a:r>
              <a:rPr lang="pt-BR" sz="3600" b="1" dirty="0" smtClean="0">
                <a:latin typeface="Bahnschrift Light" panose="020B0502040204020203" pitchFamily="34" charset="0"/>
              </a:rPr>
              <a:t>A oração faz alguma diferença?</a:t>
            </a:r>
            <a:r>
              <a:rPr lang="pt-BR" sz="3600" dirty="0" smtClean="0">
                <a:latin typeface="Bahnschrift Light" panose="020B0502040204020203" pitchFamily="34" charset="0"/>
              </a:rPr>
              <a:t> </a:t>
            </a:r>
          </a:p>
          <a:p>
            <a:pPr algn="just">
              <a:lnSpc>
                <a:spcPct val="150000"/>
              </a:lnSpc>
            </a:pPr>
            <a:endParaRPr lang="pt-BR" sz="3600" dirty="0" smtClean="0">
              <a:latin typeface="Bahnschrift Light" panose="020B0502040204020203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3600" dirty="0" smtClean="0">
                <a:latin typeface="Bahnschrift Light" panose="020B0502040204020203" pitchFamily="34" charset="0"/>
              </a:rPr>
              <a:t>            </a:t>
            </a:r>
            <a:r>
              <a:rPr lang="pt-BR" sz="3600" b="1" dirty="0" smtClean="0">
                <a:latin typeface="Bahnschrift Light" panose="020B0502040204020203" pitchFamily="34" charset="0"/>
              </a:rPr>
              <a:t>Será que Deus chega a nos ouvir?</a:t>
            </a:r>
          </a:p>
          <a:p>
            <a:pPr algn="just">
              <a:lnSpc>
                <a:spcPct val="150000"/>
              </a:lnSpc>
            </a:pPr>
            <a:r>
              <a:rPr lang="pt-BR" sz="3600" b="1" dirty="0">
                <a:latin typeface="Bahnschrift Light" panose="020B0502040204020203" pitchFamily="34" charset="0"/>
              </a:rPr>
              <a:t> </a:t>
            </a:r>
            <a:r>
              <a:rPr lang="pt-BR" sz="3600" b="1" dirty="0" smtClean="0">
                <a:latin typeface="Bahnschrift Light" panose="020B0502040204020203" pitchFamily="34" charset="0"/>
              </a:rPr>
              <a:t> </a:t>
            </a:r>
          </a:p>
        </p:txBody>
      </p:sp>
      <p:sp>
        <p:nvSpPr>
          <p:cNvPr id="2" name="Retângulo 1"/>
          <p:cNvSpPr/>
          <p:nvPr/>
        </p:nvSpPr>
        <p:spPr>
          <a:xfrm rot="10800000" flipV="1">
            <a:off x="200414" y="569525"/>
            <a:ext cx="6651322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3600" b="1" dirty="0">
                <a:latin typeface="Bahnschrift Light" panose="020B0502040204020203" pitchFamily="34" charset="0"/>
              </a:rPr>
              <a:t>O que vai adiantar orar?</a:t>
            </a:r>
          </a:p>
        </p:txBody>
      </p:sp>
      <p:pic>
        <p:nvPicPr>
          <p:cNvPr id="6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612337" y="3006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8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64737" y="4530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34823434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2526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CaixaDeTexto 2"/>
          <p:cNvSpPr txBox="1"/>
          <p:nvPr/>
        </p:nvSpPr>
        <p:spPr>
          <a:xfrm>
            <a:off x="400833" y="1052186"/>
            <a:ext cx="11398685" cy="40626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Surgem: Dúvida, Leviandade, Frustração... </a:t>
            </a:r>
          </a:p>
          <a:p>
            <a:pPr algn="just">
              <a:lnSpc>
                <a:spcPct val="150000"/>
              </a:lnSpc>
            </a:pPr>
            <a:r>
              <a:rPr lang="pt-BR" sz="2800" b="1" dirty="0" smtClean="0">
                <a:latin typeface="Bahnschrift Light" panose="020B0502040204020203" pitchFamily="34" charset="0"/>
              </a:rPr>
              <a:t>Falta concentração – “tentamos nos concentrar a lista de tarefas surge e nossa mente muda, percebemos a nossa distração e voltamos a orar e, nos vemos envolvidos num misto de devaneio e preocupação, ... a culpa se instala, ... </a:t>
            </a:r>
            <a:r>
              <a:rPr lang="pt-BR" sz="2800" dirty="0" smtClean="0">
                <a:latin typeface="Bahnschrift Light" panose="020B0502040204020203" pitchFamily="34" charset="0"/>
              </a:rPr>
              <a:t>t</a:t>
            </a:r>
            <a:r>
              <a:rPr lang="pt-BR" sz="2800" b="1" dirty="0" smtClean="0">
                <a:latin typeface="Bahnschrift Light" panose="020B0502040204020203" pitchFamily="34" charset="0"/>
              </a:rPr>
              <a:t>em alguma coisa errada comigo.  </a:t>
            </a:r>
          </a:p>
          <a:p>
            <a:pPr algn="just">
              <a:lnSpc>
                <a:spcPct val="150000"/>
              </a:lnSpc>
            </a:pPr>
            <a:r>
              <a:rPr lang="pt-BR" sz="3200" b="1" dirty="0" smtClean="0">
                <a:latin typeface="Bahnschrift Light" panose="020B0502040204020203" pitchFamily="34" charset="0"/>
              </a:rPr>
              <a:t>                                 </a:t>
            </a:r>
            <a:r>
              <a:rPr lang="pt-BR" sz="3200" b="1" dirty="0" smtClean="0">
                <a:latin typeface="Bahnschrift" panose="020B0502040204020203" pitchFamily="34" charset="0"/>
              </a:rPr>
              <a:t>Orar faz toda a diferença.</a:t>
            </a:r>
            <a:endParaRPr lang="pt-BR" sz="3200" b="1" dirty="0">
              <a:latin typeface="Bahnschrift" panose="020B0502040204020203" pitchFamily="34" charset="0"/>
            </a:endParaRPr>
          </a:p>
        </p:txBody>
      </p:sp>
      <p:sp>
        <p:nvSpPr>
          <p:cNvPr id="4" name="Retângulo 3"/>
          <p:cNvSpPr/>
          <p:nvPr/>
        </p:nvSpPr>
        <p:spPr>
          <a:xfrm>
            <a:off x="375781" y="225468"/>
            <a:ext cx="5047989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3200" b="1" dirty="0">
                <a:latin typeface="Bahnschrift" panose="020B0502040204020203" pitchFamily="34" charset="0"/>
                <a:cs typeface="Arial" panose="020B0604020202020204" pitchFamily="34" charset="0"/>
              </a:rPr>
              <a:t>O que vai adiantar orar?</a:t>
            </a:r>
          </a:p>
        </p:txBody>
      </p:sp>
      <p:pic>
        <p:nvPicPr>
          <p:cNvPr id="6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89789" y="252609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725599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2526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CaixaDeTexto 3"/>
          <p:cNvSpPr txBox="1"/>
          <p:nvPr/>
        </p:nvSpPr>
        <p:spPr>
          <a:xfrm>
            <a:off x="551145" y="651354"/>
            <a:ext cx="11248372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800" b="1" dirty="0" smtClean="0">
                <a:latin typeface="Bahnschrift" panose="020B0502040204020203" pitchFamily="34" charset="0"/>
              </a:rPr>
              <a:t>I – Parece um jantar com bons amigos:</a:t>
            </a:r>
            <a:endParaRPr lang="pt-BR" sz="2800" b="1" dirty="0">
              <a:latin typeface="Bahnschrift" panose="020B0502040204020203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800" dirty="0" smtClean="0">
                <a:latin typeface="Bahnschrift Light" panose="020B0502040204020203" pitchFamily="34" charset="0"/>
              </a:rPr>
              <a:t>Jesus descreve a intimidade que quer ter conosco:</a:t>
            </a:r>
          </a:p>
          <a:p>
            <a:pPr algn="just">
              <a:lnSpc>
                <a:spcPct val="150000"/>
              </a:lnSpc>
            </a:pPr>
            <a:r>
              <a:rPr lang="pt-BR" sz="2800" dirty="0" smtClean="0">
                <a:latin typeface="Bahnschrift Light" panose="020B0502040204020203" pitchFamily="34" charset="0"/>
              </a:rPr>
              <a:t>“Estou à porta e bato; se alguém ouvir a minha voz e abrir a porta, entrarei em sua casa e cearei com ele e ele comigo” </a:t>
            </a:r>
            <a:r>
              <a:rPr lang="pt-BR" sz="2800" dirty="0" err="1" smtClean="0">
                <a:latin typeface="Bahnschrift Light" panose="020B0502040204020203" pitchFamily="34" charset="0"/>
              </a:rPr>
              <a:t>Ap</a:t>
            </a:r>
            <a:r>
              <a:rPr lang="pt-BR" sz="2800" dirty="0" smtClean="0">
                <a:latin typeface="Bahnschrift Light" panose="020B0502040204020203" pitchFamily="34" charset="0"/>
              </a:rPr>
              <a:t> 3.20</a:t>
            </a:r>
          </a:p>
          <a:p>
            <a:pPr algn="just">
              <a:lnSpc>
                <a:spcPct val="150000"/>
              </a:lnSpc>
            </a:pPr>
            <a:r>
              <a:rPr lang="pt-BR" sz="2800" b="1" dirty="0">
                <a:latin typeface="Bahnschrift Light" panose="020B0502040204020203" pitchFamily="34" charset="0"/>
              </a:rPr>
              <a:t>Vida de Oração </a:t>
            </a:r>
            <a:r>
              <a:rPr lang="pt-BR" sz="2800" dirty="0" smtClean="0">
                <a:latin typeface="Bahnschrift Light" panose="020B0502040204020203" pitchFamily="34" charset="0"/>
              </a:rPr>
              <a:t>= Relacionamento, </a:t>
            </a:r>
            <a:r>
              <a:rPr lang="pt-BR" sz="2800" dirty="0">
                <a:latin typeface="Bahnschrift Light" panose="020B0502040204020203" pitchFamily="34" charset="0"/>
              </a:rPr>
              <a:t>intimidade com Deus </a:t>
            </a:r>
            <a:r>
              <a:rPr lang="pt-BR" sz="2800" dirty="0" smtClean="0">
                <a:latin typeface="Bahnschrift Light" panose="020B0502040204020203" pitchFamily="34" charset="0"/>
              </a:rPr>
              <a:t>que </a:t>
            </a:r>
            <a:r>
              <a:rPr lang="pt-BR" sz="2800" dirty="0">
                <a:latin typeface="Bahnschrift Light" panose="020B0502040204020203" pitchFamily="34" charset="0"/>
              </a:rPr>
              <a:t>nos faz vislumbrar a eternidade; </a:t>
            </a:r>
            <a:r>
              <a:rPr lang="pt-BR" sz="2800" dirty="0" smtClean="0">
                <a:latin typeface="Bahnschrift Light" panose="020B0502040204020203" pitchFamily="34" charset="0"/>
              </a:rPr>
              <a:t>através </a:t>
            </a:r>
            <a:r>
              <a:rPr lang="pt-BR" sz="2800" dirty="0">
                <a:latin typeface="Bahnschrift Light" panose="020B0502040204020203" pitchFamily="34" charset="0"/>
              </a:rPr>
              <a:t>da oração vivenciamos a presença de </a:t>
            </a:r>
            <a:r>
              <a:rPr lang="pt-BR" sz="2800" dirty="0" smtClean="0">
                <a:latin typeface="Bahnschrift Light" panose="020B0502040204020203" pitchFamily="34" charset="0"/>
              </a:rPr>
              <a:t>Deus, nos </a:t>
            </a:r>
            <a:r>
              <a:rPr lang="pt-BR" sz="2800" dirty="0">
                <a:latin typeface="Bahnschrift Light" panose="020B0502040204020203" pitchFamily="34" charset="0"/>
              </a:rPr>
              <a:t>conectamos a ele e assim </a:t>
            </a:r>
            <a:r>
              <a:rPr lang="pt-BR" sz="2800" dirty="0" smtClean="0">
                <a:latin typeface="Bahnschrift Light" panose="020B0502040204020203" pitchFamily="34" charset="0"/>
              </a:rPr>
              <a:t>o conheceremos </a:t>
            </a:r>
            <a:r>
              <a:rPr lang="pt-BR" sz="2800" dirty="0">
                <a:latin typeface="Bahnschrift Light" panose="020B0502040204020203" pitchFamily="34" charset="0"/>
              </a:rPr>
              <a:t>mais</a:t>
            </a:r>
            <a:r>
              <a:rPr lang="pt-BR" sz="2800" dirty="0" smtClean="0">
                <a:latin typeface="Bahnschrift Light" panose="020B0502040204020203" pitchFamily="34" charset="0"/>
              </a:rPr>
              <a:t>.</a:t>
            </a:r>
            <a:endParaRPr lang="pt-BR" sz="2800" dirty="0">
              <a:latin typeface="Bahnschrift Light" panose="020B0502040204020203" pitchFamily="34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463463" y="1"/>
            <a:ext cx="4609579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3200" dirty="0" smtClean="0">
                <a:latin typeface="Bahnschrift Light" panose="020B0502040204020203" pitchFamily="34" charset="0"/>
              </a:rPr>
              <a:t> </a:t>
            </a:r>
            <a:r>
              <a:rPr lang="pt-BR" sz="3200" b="1" dirty="0">
                <a:latin typeface="Bahnschrift Light" panose="020B0502040204020203" pitchFamily="34" charset="0"/>
              </a:rPr>
              <a:t>A vida de </a:t>
            </a:r>
            <a:r>
              <a:rPr lang="pt-BR" sz="3200" b="1" dirty="0" smtClean="0">
                <a:latin typeface="Bahnschrift Light" panose="020B0502040204020203" pitchFamily="34" charset="0"/>
              </a:rPr>
              <a:t>oração:</a:t>
            </a:r>
            <a:endParaRPr lang="pt-BR" sz="3200" dirty="0"/>
          </a:p>
        </p:txBody>
      </p:sp>
      <p:pic>
        <p:nvPicPr>
          <p:cNvPr id="6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64737" y="4530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20146056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2526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CaixaDeTexto 3"/>
          <p:cNvSpPr txBox="1"/>
          <p:nvPr/>
        </p:nvSpPr>
        <p:spPr>
          <a:xfrm>
            <a:off x="363254" y="751562"/>
            <a:ext cx="11436263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800" b="1" dirty="0" smtClean="0">
                <a:latin typeface="Bahnschrift" panose="020B0502040204020203" pitchFamily="34" charset="0"/>
              </a:rPr>
              <a:t>II - Está </a:t>
            </a:r>
            <a:r>
              <a:rPr lang="pt-BR" sz="2800" b="1" dirty="0">
                <a:latin typeface="Bahnschrift" panose="020B0502040204020203" pitchFamily="34" charset="0"/>
              </a:rPr>
              <a:t>interligada com todos os aspectos da </a:t>
            </a:r>
            <a:r>
              <a:rPr lang="pt-BR" sz="2800" b="1" dirty="0" smtClean="0">
                <a:latin typeface="Bahnschrift" panose="020B0502040204020203" pitchFamily="34" charset="0"/>
              </a:rPr>
              <a:t>vida:</a:t>
            </a:r>
            <a:endParaRPr lang="pt-BR" sz="2800" dirty="0">
              <a:latin typeface="Bahnschrift" panose="020B0502040204020203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800" dirty="0" smtClean="0">
                <a:latin typeface="Bahnschrift" panose="020B0502040204020203" pitchFamily="34" charset="0"/>
              </a:rPr>
              <a:t>A </a:t>
            </a:r>
            <a:r>
              <a:rPr lang="pt-BR" sz="2800" dirty="0">
                <a:latin typeface="Bahnschrift" panose="020B0502040204020203" pitchFamily="34" charset="0"/>
              </a:rPr>
              <a:t>oração não pode ser um aspecto isolado da vida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800" dirty="0" smtClean="0">
                <a:latin typeface="Bahnschrift" panose="020B0502040204020203" pitchFamily="34" charset="0"/>
              </a:rPr>
              <a:t>À medida </a:t>
            </a:r>
            <a:r>
              <a:rPr lang="pt-BR" sz="2800" dirty="0">
                <a:latin typeface="Bahnschrift" panose="020B0502040204020203" pitchFamily="34" charset="0"/>
              </a:rPr>
              <a:t>em que oramos amadurecemos, pois passamos a conhecer mais a </a:t>
            </a:r>
            <a:r>
              <a:rPr lang="pt-BR" sz="2800" dirty="0" smtClean="0">
                <a:latin typeface="Bahnschrift" panose="020B0502040204020203" pitchFamily="34" charset="0"/>
              </a:rPr>
              <a:t>Deus.</a:t>
            </a:r>
            <a:endParaRPr lang="pt-BR" sz="2800" dirty="0">
              <a:latin typeface="Bahnschrift" panose="020B0502040204020203" pitchFamily="34" charset="0"/>
            </a:endParaRP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800" dirty="0">
                <a:latin typeface="Bahnschrift" panose="020B0502040204020203" pitchFamily="34" charset="0"/>
              </a:rPr>
              <a:t>Aprender a orar é quase idêntico a amadurecer com o tempo.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800" dirty="0">
                <a:latin typeface="Bahnschrift" panose="020B0502040204020203" pitchFamily="34" charset="0"/>
              </a:rPr>
              <a:t>Amadurecer e aprender a amar são processos lentos, constantes e repletos de altos e baixos.</a:t>
            </a:r>
          </a:p>
        </p:txBody>
      </p:sp>
      <p:sp>
        <p:nvSpPr>
          <p:cNvPr id="2" name="Retângulo 1"/>
          <p:cNvSpPr/>
          <p:nvPr/>
        </p:nvSpPr>
        <p:spPr>
          <a:xfrm>
            <a:off x="463463" y="1"/>
            <a:ext cx="4609579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3200" dirty="0" smtClean="0">
                <a:latin typeface="Bahnschrift Light" panose="020B0502040204020203" pitchFamily="34" charset="0"/>
              </a:rPr>
              <a:t> </a:t>
            </a:r>
            <a:r>
              <a:rPr lang="pt-BR" sz="3200" b="1" dirty="0">
                <a:latin typeface="Bahnschrift Light" panose="020B0502040204020203" pitchFamily="34" charset="0"/>
              </a:rPr>
              <a:t>A vida de </a:t>
            </a:r>
            <a:r>
              <a:rPr lang="pt-BR" sz="3200" b="1" dirty="0" smtClean="0">
                <a:latin typeface="Bahnschrift Light" panose="020B0502040204020203" pitchFamily="34" charset="0"/>
              </a:rPr>
              <a:t>oração:</a:t>
            </a:r>
            <a:endParaRPr lang="pt-BR" sz="3200" dirty="0"/>
          </a:p>
        </p:txBody>
      </p:sp>
      <p:pic>
        <p:nvPicPr>
          <p:cNvPr id="6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64737" y="4530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39164008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2526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CaixaDeTexto 3"/>
          <p:cNvSpPr txBox="1"/>
          <p:nvPr/>
        </p:nvSpPr>
        <p:spPr>
          <a:xfrm>
            <a:off x="275573" y="413359"/>
            <a:ext cx="11361106" cy="535531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800" b="1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III - Torna-nos consciente da história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600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Deus é Soberano, então ele está no controle de todos os detalhes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600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Deus é Amoroso, então Ele fará o melhor para o meu benefício,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600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Deus é Sábio, então ele não fará tudo o que eu peço, pois não sei direito do que preciso.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600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Deus é Paciente, então ele gastará tempo com tudo isso</a:t>
            </a:r>
          </a:p>
          <a:p>
            <a:pPr algn="just">
              <a:lnSpc>
                <a:spcPct val="150000"/>
              </a:lnSpc>
            </a:pPr>
            <a:r>
              <a:rPr lang="pt-BR" sz="2600" b="1" dirty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 </a:t>
            </a:r>
            <a:r>
              <a:rPr lang="pt-BR" sz="2600" b="1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        </a:t>
            </a:r>
            <a:r>
              <a:rPr lang="pt-BR" sz="3200" b="1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Soberania +Amor + </a:t>
            </a:r>
            <a:r>
              <a:rPr lang="pt-BR" sz="3200" b="1" dirty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S</a:t>
            </a:r>
            <a:r>
              <a:rPr lang="pt-BR" sz="3200" b="1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abedoria + </a:t>
            </a:r>
            <a:r>
              <a:rPr lang="pt-BR" sz="3200" b="1" dirty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P</a:t>
            </a:r>
            <a:r>
              <a:rPr lang="pt-BR" sz="3200" b="1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aciência de Deus</a:t>
            </a:r>
          </a:p>
          <a:p>
            <a:pPr algn="just">
              <a:lnSpc>
                <a:spcPct val="150000"/>
              </a:lnSpc>
            </a:pPr>
            <a:r>
              <a:rPr lang="pt-BR" sz="3200" b="1" dirty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 </a:t>
            </a:r>
            <a:r>
              <a:rPr lang="pt-BR" sz="3200" b="1" dirty="0" smtClean="0"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                       = </a:t>
            </a:r>
            <a:r>
              <a:rPr lang="pt-BR" sz="3200" b="1" dirty="0" smtClean="0">
                <a:solidFill>
                  <a:srgbClr val="FF0000"/>
                </a:solidFill>
                <a:latin typeface="ArialMT"/>
                <a:ea typeface="Arial Unicode MS" panose="020B0604020202020204" pitchFamily="34" charset="-128"/>
                <a:cs typeface="Arial Unicode MS" panose="020B0604020202020204" pitchFamily="34" charset="-128"/>
              </a:rPr>
              <a:t>História acerca de Deus.</a:t>
            </a:r>
          </a:p>
        </p:txBody>
      </p:sp>
      <p:sp>
        <p:nvSpPr>
          <p:cNvPr id="3" name="Retângulo 2"/>
          <p:cNvSpPr/>
          <p:nvPr/>
        </p:nvSpPr>
        <p:spPr>
          <a:xfrm>
            <a:off x="263047" y="-200415"/>
            <a:ext cx="4233798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3200" dirty="0" smtClean="0">
                <a:latin typeface="Bahnschrift Light" panose="020B0502040204020203" pitchFamily="34" charset="0"/>
              </a:rPr>
              <a:t> </a:t>
            </a:r>
            <a:r>
              <a:rPr lang="pt-BR" sz="3200" b="1" dirty="0">
                <a:latin typeface="Bahnschrift Light" panose="020B0502040204020203" pitchFamily="34" charset="0"/>
              </a:rPr>
              <a:t>A vida de </a:t>
            </a:r>
            <a:r>
              <a:rPr lang="pt-BR" sz="3200" b="1" dirty="0" smtClean="0">
                <a:latin typeface="Bahnschrift Light" panose="020B0502040204020203" pitchFamily="34" charset="0"/>
              </a:rPr>
              <a:t>oração:</a:t>
            </a:r>
            <a:endParaRPr lang="pt-BR" sz="3200" dirty="0"/>
          </a:p>
        </p:txBody>
      </p:sp>
      <p:pic>
        <p:nvPicPr>
          <p:cNvPr id="6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64737" y="4530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31585494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2526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CaixaDeTexto 1"/>
          <p:cNvSpPr txBox="1"/>
          <p:nvPr/>
        </p:nvSpPr>
        <p:spPr>
          <a:xfrm>
            <a:off x="200417" y="538620"/>
            <a:ext cx="11561524" cy="47089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800" b="1" dirty="0" smtClean="0">
                <a:latin typeface="Bahnschrift" panose="020B0502040204020203" pitchFamily="34" charset="0"/>
              </a:rPr>
              <a:t>IV -  Faz nascer </a:t>
            </a:r>
            <a:r>
              <a:rPr lang="pt-BR" sz="2800" b="1" dirty="0">
                <a:latin typeface="Bahnschrift" panose="020B0502040204020203" pitchFamily="34" charset="0"/>
              </a:rPr>
              <a:t>a</a:t>
            </a:r>
            <a:r>
              <a:rPr lang="pt-BR" sz="2800" b="1" dirty="0" smtClean="0">
                <a:latin typeface="Bahnschrift" panose="020B0502040204020203" pitchFamily="34" charset="0"/>
              </a:rPr>
              <a:t> Esperança 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800" dirty="0" smtClean="0">
                <a:latin typeface="Bahnschrift" panose="020B0502040204020203" pitchFamily="34" charset="0"/>
              </a:rPr>
              <a:t>Deus está escrevendo a história da nossa vida...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800" dirty="0">
                <a:latin typeface="Bahnschrift" panose="020B0502040204020203" pitchFamily="34" charset="0"/>
              </a:rPr>
              <a:t> </a:t>
            </a:r>
            <a:r>
              <a:rPr lang="pt-BR" sz="2800" dirty="0" smtClean="0">
                <a:latin typeface="Bahnschrift" panose="020B0502040204020203" pitchFamily="34" charset="0"/>
              </a:rPr>
              <a:t>A incredulidade silenciosa (muitos crentes) leva ao </a:t>
            </a:r>
            <a:r>
              <a:rPr lang="pt-BR" sz="2800" i="1" dirty="0" smtClean="0">
                <a:latin typeface="Bahnschrift" panose="020B0502040204020203" pitchFamily="34" charset="0"/>
              </a:rPr>
              <a:t>ativismo</a:t>
            </a:r>
          </a:p>
          <a:p>
            <a:pPr marL="457200" indent="-4572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800" dirty="0" smtClean="0">
                <a:latin typeface="Bahnschrift" panose="020B0502040204020203" pitchFamily="34" charset="0"/>
              </a:rPr>
              <a:t>“Quando aprendemos a orar corretamente descobrimos que este mundo pertence ao Pai e que ele controla tudo, posso lhe fazer pedido, pois ele é um Deus que ouve e interage”. </a:t>
            </a:r>
          </a:p>
          <a:p>
            <a:pPr algn="ctr">
              <a:lnSpc>
                <a:spcPct val="150000"/>
              </a:lnSpc>
            </a:pPr>
            <a:r>
              <a:rPr lang="pt-BR" sz="3200" b="1" dirty="0" smtClean="0">
                <a:latin typeface="Bahnschrift" panose="020B0502040204020203" pitchFamily="34" charset="0"/>
              </a:rPr>
              <a:t>Sou sua filha e isso me dá </a:t>
            </a:r>
            <a:r>
              <a:rPr lang="pt-BR" sz="3200" b="1" dirty="0" smtClean="0">
                <a:solidFill>
                  <a:srgbClr val="FF0000"/>
                </a:solidFill>
                <a:latin typeface="Bahnschrift" panose="020B0502040204020203" pitchFamily="34" charset="0"/>
              </a:rPr>
              <a:t>Esperança</a:t>
            </a:r>
            <a:r>
              <a:rPr lang="pt-BR" sz="3200" b="1" dirty="0" smtClean="0">
                <a:latin typeface="Bahnschrift" panose="020B0502040204020203" pitchFamily="34" charset="0"/>
              </a:rPr>
              <a:t>.</a:t>
            </a:r>
          </a:p>
        </p:txBody>
      </p:sp>
      <p:sp>
        <p:nvSpPr>
          <p:cNvPr id="3" name="Retângulo 2"/>
          <p:cNvSpPr/>
          <p:nvPr/>
        </p:nvSpPr>
        <p:spPr>
          <a:xfrm>
            <a:off x="275574" y="-87681"/>
            <a:ext cx="4797468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3200" b="1" dirty="0" smtClean="0">
                <a:latin typeface="Bahnschrift Light" panose="020B0502040204020203" pitchFamily="34" charset="0"/>
              </a:rPr>
              <a:t> </a:t>
            </a:r>
            <a:r>
              <a:rPr lang="pt-BR" sz="3200" b="1" dirty="0">
                <a:latin typeface="Bahnschrift Light" panose="020B0502040204020203" pitchFamily="34" charset="0"/>
              </a:rPr>
              <a:t>A vida de </a:t>
            </a:r>
            <a:r>
              <a:rPr lang="pt-BR" sz="3200" b="1" dirty="0" smtClean="0">
                <a:latin typeface="Bahnschrift Light" panose="020B0502040204020203" pitchFamily="34" charset="0"/>
              </a:rPr>
              <a:t>oração:</a:t>
            </a:r>
            <a:endParaRPr lang="pt-BR" sz="3200" b="1" dirty="0"/>
          </a:p>
        </p:txBody>
      </p:sp>
      <p:pic>
        <p:nvPicPr>
          <p:cNvPr id="5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64737" y="4530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36827655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2526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CaixaDeTexto 1"/>
          <p:cNvSpPr txBox="1"/>
          <p:nvPr/>
        </p:nvSpPr>
        <p:spPr>
          <a:xfrm>
            <a:off x="263047" y="663880"/>
            <a:ext cx="11536471" cy="52629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pt-BR" sz="3200" b="1" dirty="0" smtClean="0">
                <a:latin typeface="Bahnschrift" panose="020B0502040204020203" pitchFamily="34" charset="0"/>
              </a:rPr>
              <a:t> V - A vida de oração é uma vida integrada</a:t>
            </a:r>
          </a:p>
          <a:p>
            <a:pPr algn="just">
              <a:lnSpc>
                <a:spcPct val="150000"/>
              </a:lnSpc>
            </a:pPr>
            <a:r>
              <a:rPr lang="pt-BR" sz="3200" dirty="0" smtClean="0">
                <a:latin typeface="Bahnschrift" panose="020B0502040204020203" pitchFamily="34" charset="0"/>
              </a:rPr>
              <a:t>Quando passamos tempo com o Pai em oração, integramos nossa vida à </a:t>
            </a:r>
            <a:r>
              <a:rPr lang="pt-BR" sz="3200" dirty="0">
                <a:latin typeface="Bahnschrift" panose="020B0502040204020203" pitchFamily="34" charset="0"/>
              </a:rPr>
              <a:t>D</a:t>
            </a:r>
            <a:r>
              <a:rPr lang="pt-BR" sz="3200" dirty="0" smtClean="0">
                <a:latin typeface="Bahnschrift" panose="020B0502040204020203" pitchFamily="34" charset="0"/>
              </a:rPr>
              <a:t>ele e ao que ele está realizando em nós. </a:t>
            </a:r>
          </a:p>
          <a:p>
            <a:pPr algn="ctr">
              <a:lnSpc>
                <a:spcPct val="150000"/>
              </a:lnSpc>
            </a:pPr>
            <a:r>
              <a:rPr lang="pt-BR" sz="3200" dirty="0" smtClean="0">
                <a:latin typeface="Bahnschrift" panose="020B0502040204020203" pitchFamily="34" charset="0"/>
              </a:rPr>
              <a:t>Nossa vida se torna mais coerente, mais calma, mais organizada, mesmo em meio à confusão e às pressões externas.</a:t>
            </a:r>
          </a:p>
          <a:p>
            <a:pPr>
              <a:lnSpc>
                <a:spcPct val="150000"/>
              </a:lnSpc>
            </a:pPr>
            <a:endParaRPr lang="pt-BR" sz="3200" dirty="0">
              <a:latin typeface="Bahnschrift" panose="020B0502040204020203" pitchFamily="34" charset="0"/>
            </a:endParaRPr>
          </a:p>
        </p:txBody>
      </p:sp>
      <p:sp>
        <p:nvSpPr>
          <p:cNvPr id="3" name="Retângulo 2"/>
          <p:cNvSpPr/>
          <p:nvPr/>
        </p:nvSpPr>
        <p:spPr>
          <a:xfrm>
            <a:off x="463464" y="137787"/>
            <a:ext cx="3807911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3200" b="1" dirty="0" smtClean="0">
                <a:latin typeface="Bahnschrift Light" panose="020B0502040204020203" pitchFamily="34" charset="0"/>
              </a:rPr>
              <a:t> </a:t>
            </a:r>
            <a:r>
              <a:rPr lang="pt-BR" sz="3200" b="1" dirty="0">
                <a:latin typeface="Bahnschrift Light" panose="020B0502040204020203" pitchFamily="34" charset="0"/>
              </a:rPr>
              <a:t>A vida de </a:t>
            </a:r>
            <a:r>
              <a:rPr lang="pt-BR" sz="3200" b="1" dirty="0" smtClean="0">
                <a:latin typeface="Bahnschrift Light" panose="020B0502040204020203" pitchFamily="34" charset="0"/>
              </a:rPr>
              <a:t>oração:</a:t>
            </a:r>
            <a:endParaRPr lang="pt-BR" sz="3200" b="1" dirty="0"/>
          </a:p>
        </p:txBody>
      </p:sp>
      <p:pic>
        <p:nvPicPr>
          <p:cNvPr id="5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64737" y="4530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5557379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CaixaDeTexto 1"/>
          <p:cNvSpPr txBox="1"/>
          <p:nvPr/>
        </p:nvSpPr>
        <p:spPr>
          <a:xfrm>
            <a:off x="150313" y="676406"/>
            <a:ext cx="11661732" cy="43396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800" b="1" dirty="0" smtClean="0">
                <a:latin typeface="Bahnschrift" panose="020B0502040204020203" pitchFamily="34" charset="0"/>
                <a:ea typeface="Arial Unicode MS" panose="020B0604020202020204" pitchFamily="34" charset="-128"/>
                <a:cs typeface="Arial Unicode MS" panose="020B0604020202020204" pitchFamily="34" charset="-128"/>
              </a:rPr>
              <a:t>VI - Revela o coração</a:t>
            </a:r>
            <a:r>
              <a:rPr lang="pt-BR" sz="2800" dirty="0" smtClean="0">
                <a:latin typeface="Bahnschrift" panose="020B0502040204020203" pitchFamily="34" charset="0"/>
                <a:ea typeface="Arial Unicode MS" panose="020B0604020202020204" pitchFamily="34" charset="-128"/>
                <a:cs typeface="Arial Unicode MS" panose="020B0604020202020204" pitchFamily="34" charset="-128"/>
              </a:rPr>
              <a:t>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600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Quanto mais conhecemos a Deus mais descobriremos, em nosso coração recantos de incredulidade, orgulho e egocentrismo.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600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A máscara cairá. Não gostamos de dependência, mas esta é a condição para uma vida de oração.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600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Um coração necessitado é um coração que ora.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pt-BR" sz="2600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A dependência é como o batimento cardíaco da oração.</a:t>
            </a:r>
            <a:endParaRPr lang="pt-BR" sz="2600" dirty="0">
              <a:latin typeface="Arial Unicode MS" panose="020B0604020202020204" pitchFamily="34" charset="-128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</p:txBody>
      </p:sp>
      <p:sp>
        <p:nvSpPr>
          <p:cNvPr id="3" name="Retângulo 2"/>
          <p:cNvSpPr/>
          <p:nvPr/>
        </p:nvSpPr>
        <p:spPr>
          <a:xfrm>
            <a:off x="175364" y="1"/>
            <a:ext cx="4897678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pt-BR" sz="3200" dirty="0" smtClean="0">
                <a:latin typeface="Bahnschrift" panose="020B0502040204020203" pitchFamily="34" charset="0"/>
              </a:rPr>
              <a:t> </a:t>
            </a:r>
            <a:r>
              <a:rPr lang="pt-BR" sz="3200" b="1" dirty="0">
                <a:latin typeface="Bahnschrift" panose="020B0502040204020203" pitchFamily="34" charset="0"/>
              </a:rPr>
              <a:t>A vida de </a:t>
            </a:r>
            <a:r>
              <a:rPr lang="pt-BR" sz="3200" b="1" dirty="0" smtClean="0">
                <a:latin typeface="Bahnschrift" panose="020B0502040204020203" pitchFamily="34" charset="0"/>
              </a:rPr>
              <a:t>oração:</a:t>
            </a:r>
            <a:endParaRPr lang="pt-BR" sz="3200" dirty="0">
              <a:latin typeface="Bahnschrift" panose="020B0502040204020203" pitchFamily="34" charset="0"/>
            </a:endParaRPr>
          </a:p>
        </p:txBody>
      </p:sp>
      <p:pic>
        <p:nvPicPr>
          <p:cNvPr id="5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64737" y="4530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4473564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526"/>
            <a:ext cx="12292208" cy="68454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647124" y="150313"/>
            <a:ext cx="1164918" cy="1154366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CaixaDeTexto 3"/>
          <p:cNvSpPr txBox="1"/>
          <p:nvPr/>
        </p:nvSpPr>
        <p:spPr>
          <a:xfrm>
            <a:off x="513567" y="112735"/>
            <a:ext cx="11173217" cy="65556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800" b="1" dirty="0"/>
              <a:t>A</a:t>
            </a:r>
            <a:r>
              <a:rPr lang="pt-BR" sz="2800" b="1" dirty="0" smtClean="0"/>
              <a:t>onde queremos chegar?</a:t>
            </a:r>
          </a:p>
          <a:p>
            <a:pPr algn="just">
              <a:lnSpc>
                <a:spcPct val="150000"/>
              </a:lnSpc>
            </a:pPr>
            <a:r>
              <a:rPr lang="pt-BR" sz="2800" dirty="0" smtClean="0"/>
              <a:t>A uma vida plena com o nosso Deus, piedosa, </a:t>
            </a:r>
            <a:r>
              <a:rPr lang="pt-BR" sz="2800" dirty="0"/>
              <a:t>submissa à vontade </a:t>
            </a:r>
            <a:r>
              <a:rPr lang="pt-BR" sz="2800" dirty="0" smtClean="0"/>
              <a:t>de Deus, interligada em todos os aspectos, integrada, com alegria, esperança, gratidão pelas mudanças geradas e confiança em nosso Senhor e Salvador Jesus Cristo!</a:t>
            </a:r>
          </a:p>
          <a:p>
            <a:pPr algn="ctr">
              <a:lnSpc>
                <a:spcPct val="150000"/>
              </a:lnSpc>
            </a:pPr>
            <a:r>
              <a:rPr lang="pt-BR" sz="2800" dirty="0">
                <a:latin typeface="Bahnschrift" panose="020B0502040204020203" pitchFamily="34" charset="0"/>
              </a:rPr>
              <a:t>“Esta é a confiança que temos ao nos </a:t>
            </a:r>
            <a:r>
              <a:rPr lang="pt-BR" sz="2800" dirty="0">
                <a:latin typeface="ArialMT"/>
              </a:rPr>
              <a:t>aproximarmos</a:t>
            </a:r>
            <a:r>
              <a:rPr lang="pt-BR" sz="2800" dirty="0">
                <a:latin typeface="Bahnschrift" panose="020B0502040204020203" pitchFamily="34" charset="0"/>
              </a:rPr>
              <a:t> de Deus: se pedirmos alguma coisa de acordo com a vontade de Deus, ele nos ouvirá</a:t>
            </a:r>
            <a:r>
              <a:rPr lang="pt-BR" sz="2800" dirty="0" smtClean="0">
                <a:latin typeface="Bahnschrift" panose="020B0502040204020203" pitchFamily="34" charset="0"/>
              </a:rPr>
              <a:t>”.</a:t>
            </a:r>
            <a:r>
              <a:rPr lang="pt-BR" sz="2800" dirty="0">
                <a:latin typeface="Bahnschrift" panose="020B0502040204020203" pitchFamily="34" charset="0"/>
              </a:rPr>
              <a:t> 1 </a:t>
            </a:r>
            <a:r>
              <a:rPr lang="pt-BR" sz="2800" dirty="0" err="1">
                <a:latin typeface="Bahnschrift" panose="020B0502040204020203" pitchFamily="34" charset="0"/>
              </a:rPr>
              <a:t>Jo</a:t>
            </a:r>
            <a:r>
              <a:rPr lang="pt-BR" sz="2800" dirty="0">
                <a:latin typeface="Bahnschrift" panose="020B0502040204020203" pitchFamily="34" charset="0"/>
              </a:rPr>
              <a:t> 5.14</a:t>
            </a:r>
          </a:p>
          <a:p>
            <a:pPr algn="just">
              <a:lnSpc>
                <a:spcPct val="150000"/>
              </a:lnSpc>
            </a:pPr>
            <a:endParaRPr lang="pt-BR" sz="2800" dirty="0">
              <a:latin typeface="Bahnschrift" panose="020B0502040204020203" pitchFamily="34" charset="0"/>
            </a:endParaRPr>
          </a:p>
          <a:p>
            <a:pPr algn="just">
              <a:lnSpc>
                <a:spcPct val="150000"/>
              </a:lnSpc>
            </a:pPr>
            <a:r>
              <a:rPr lang="pt-BR" sz="2800" dirty="0">
                <a:latin typeface="Bahnschrift" panose="020B0502040204020203" pitchFamily="34" charset="0"/>
              </a:rPr>
              <a:t>                                                                     </a:t>
            </a:r>
            <a:endParaRPr lang="pt-BR" sz="2800" dirty="0" smtClean="0">
              <a:latin typeface="Bahnschrift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048725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526"/>
            <a:ext cx="12292208" cy="68454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647124" y="150313"/>
            <a:ext cx="1164918" cy="1154366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Retângulo 3"/>
          <p:cNvSpPr/>
          <p:nvPr/>
        </p:nvSpPr>
        <p:spPr>
          <a:xfrm>
            <a:off x="388307" y="325677"/>
            <a:ext cx="11436263" cy="44992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2400" dirty="0" err="1" smtClean="0">
                <a:latin typeface="ArialMT"/>
              </a:rPr>
              <a:t>Ef</a:t>
            </a:r>
            <a:r>
              <a:rPr lang="pt-BR" sz="2400" dirty="0" smtClean="0">
                <a:latin typeface="ArialMT"/>
              </a:rPr>
              <a:t> 4. 12- 15</a:t>
            </a:r>
          </a:p>
          <a:p>
            <a:pPr algn="just">
              <a:lnSpc>
                <a:spcPct val="150000"/>
              </a:lnSpc>
            </a:pPr>
            <a:r>
              <a:rPr lang="pt-BR" sz="2400" dirty="0" smtClean="0">
                <a:latin typeface="ArialMT"/>
              </a:rPr>
              <a:t>“com </a:t>
            </a:r>
            <a:r>
              <a:rPr lang="pt-BR" sz="2400" dirty="0">
                <a:latin typeface="ArialMT"/>
              </a:rPr>
              <a:t>vistas ao aperfeiçoamento dos santos para o desempenho do seu serviço, para a edificação do corpo de Cristo, </a:t>
            </a:r>
            <a:r>
              <a:rPr lang="pt-BR" sz="2400" dirty="0" smtClean="0">
                <a:latin typeface="ArialMT"/>
              </a:rPr>
              <a:t>até </a:t>
            </a:r>
            <a:r>
              <a:rPr lang="pt-BR" sz="2400" dirty="0">
                <a:latin typeface="ArialMT"/>
              </a:rPr>
              <a:t>que todos cheguemos à unidade da fé e do pleno conhecimento do Filho de Deus, à perfeita varonilidade, à medida da estatura da plenitude de Cristo</a:t>
            </a:r>
            <a:r>
              <a:rPr lang="pt-BR" sz="2400" dirty="0" smtClean="0">
                <a:latin typeface="ArialMT"/>
              </a:rPr>
              <a:t>, </a:t>
            </a:r>
            <a:r>
              <a:rPr lang="pt-BR" sz="2400" dirty="0">
                <a:latin typeface="ArialMT"/>
              </a:rPr>
              <a:t>para que não mais sejamos como meninos, agitados de um lado para outro, e levados ao redor por todo vento de doutrina, pela artimanha dos homens, pela astúcia com que induzem ao erro. </a:t>
            </a:r>
            <a:r>
              <a:rPr lang="pt-BR" sz="2400" dirty="0" smtClean="0">
                <a:latin typeface="ArialMT"/>
              </a:rPr>
              <a:t>Mas </a:t>
            </a:r>
            <a:r>
              <a:rPr lang="pt-BR" sz="2400" dirty="0">
                <a:latin typeface="ArialMT"/>
              </a:rPr>
              <a:t>seguindo a verdade em amor, cresçamos em tudo naquele que é o cabeça, </a:t>
            </a:r>
            <a:r>
              <a:rPr lang="pt-BR" sz="2400" dirty="0" smtClean="0">
                <a:latin typeface="ArialMT"/>
              </a:rPr>
              <a:t>Cristo”</a:t>
            </a:r>
            <a:endParaRPr lang="pt-BR" sz="2400" dirty="0"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42705991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8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tângulo 1"/>
          <p:cNvSpPr/>
          <p:nvPr/>
        </p:nvSpPr>
        <p:spPr>
          <a:xfrm>
            <a:off x="275573" y="764088"/>
            <a:ext cx="11085534" cy="39359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pt-BR" sz="3200" b="1" dirty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“Aprender a orar não deixa nossa vida mais sossegada, porém, acalma nosso coração</a:t>
            </a:r>
            <a:r>
              <a:rPr lang="pt-BR" sz="3200" b="1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” </a:t>
            </a:r>
            <a:r>
              <a:rPr lang="pt-BR" sz="3200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Paul Miller</a:t>
            </a:r>
          </a:p>
          <a:p>
            <a:pPr algn="ctr">
              <a:lnSpc>
                <a:spcPct val="150000"/>
              </a:lnSpc>
            </a:pPr>
            <a:endParaRPr lang="pt-BR" sz="3200" dirty="0" smtClean="0">
              <a:latin typeface="Arial Unicode MS" panose="020B0604020202020204" pitchFamily="34" charset="-128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  <a:p>
            <a:pPr algn="ctr">
              <a:lnSpc>
                <a:spcPct val="150000"/>
              </a:lnSpc>
            </a:pPr>
            <a:r>
              <a:rPr lang="pt-BR" sz="3200" b="1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“A oração não nos prepara para as grandes obras. Ela é a maior de todas as obras” </a:t>
            </a:r>
            <a:r>
              <a:rPr lang="pt-BR" sz="3200" dirty="0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Charles </a:t>
            </a:r>
            <a:r>
              <a:rPr lang="pt-BR" sz="3200" dirty="0" err="1" smtClean="0">
                <a:latin typeface="Arial Unicode MS" panose="020B0604020202020204" pitchFamily="34" charset="-128"/>
                <a:ea typeface="Arial Unicode MS" panose="020B0604020202020204" pitchFamily="34" charset="-128"/>
                <a:cs typeface="Arial Unicode MS" panose="020B0604020202020204" pitchFamily="34" charset="-128"/>
              </a:rPr>
              <a:t>Spurgeon</a:t>
            </a:r>
            <a:endParaRPr lang="pt-BR" sz="3200" dirty="0">
              <a:latin typeface="Arial Unicode MS" panose="020B0604020202020204" pitchFamily="34" charset="-128"/>
              <a:ea typeface="Arial Unicode MS" panose="020B0604020202020204" pitchFamily="34" charset="-128"/>
              <a:cs typeface="Arial Unicode MS" panose="020B0604020202020204" pitchFamily="34" charset="-128"/>
            </a:endParaRPr>
          </a:p>
        </p:txBody>
      </p:sp>
      <p:pic>
        <p:nvPicPr>
          <p:cNvPr id="4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764737" y="453026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17030776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Resultado de imagem para flores para decorar power point gratuito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Espaço Reservado para Conteúdo 4"/>
          <p:cNvPicPr>
            <a:picLocks noChangeAspect="1"/>
          </p:cNvPicPr>
          <p:nvPr/>
        </p:nvPicPr>
        <p:blipFill>
          <a:blip r:embed="rId3">
            <a:lum contrast="20000"/>
          </a:blip>
          <a:stretch>
            <a:fillRect/>
          </a:stretch>
        </p:blipFill>
        <p:spPr>
          <a:xfrm>
            <a:off x="10990205" y="89771"/>
            <a:ext cx="1074444" cy="106471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7" name="Retângulo 6"/>
          <p:cNvSpPr/>
          <p:nvPr/>
        </p:nvSpPr>
        <p:spPr>
          <a:xfrm>
            <a:off x="400833" y="300625"/>
            <a:ext cx="5636712" cy="50783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pt-BR" sz="3200" b="1" dirty="0" smtClean="0">
                <a:latin typeface="Baskerville Old Face" panose="02020602080505020303" pitchFamily="18" charset="0"/>
              </a:rPr>
              <a:t>Referências:</a:t>
            </a:r>
          </a:p>
          <a:p>
            <a:pPr algn="just">
              <a:lnSpc>
                <a:spcPct val="150000"/>
              </a:lnSpc>
            </a:pPr>
            <a:r>
              <a:rPr lang="pt-BR" sz="3200" b="1" dirty="0" smtClean="0">
                <a:latin typeface="Baskerville Old Face" panose="02020602080505020303" pitchFamily="18" charset="0"/>
              </a:rPr>
              <a:t>Bíblia Revista e Atualizada – SBB</a:t>
            </a:r>
          </a:p>
          <a:p>
            <a:pPr algn="just">
              <a:lnSpc>
                <a:spcPct val="150000"/>
              </a:lnSpc>
            </a:pPr>
            <a:r>
              <a:rPr lang="pt-BR" sz="3200" b="1" dirty="0" smtClean="0">
                <a:latin typeface="Baskerville Old Face" panose="02020602080505020303" pitchFamily="18" charset="0"/>
              </a:rPr>
              <a:t>MILLER, Paul: </a:t>
            </a:r>
            <a:r>
              <a:rPr lang="pt-BR" sz="3200" b="1" dirty="0">
                <a:latin typeface="Baskerville Old Face" panose="02020602080505020303" pitchFamily="18" charset="0"/>
              </a:rPr>
              <a:t>O poder de uma vida de </a:t>
            </a:r>
            <a:r>
              <a:rPr lang="pt-BR" sz="3200" b="1" dirty="0" smtClean="0">
                <a:latin typeface="Baskerville Old Face" panose="02020602080505020303" pitchFamily="18" charset="0"/>
              </a:rPr>
              <a:t>Oração</a:t>
            </a:r>
          </a:p>
          <a:p>
            <a:pPr algn="just">
              <a:lnSpc>
                <a:spcPct val="150000"/>
              </a:lnSpc>
            </a:pPr>
            <a:r>
              <a:rPr lang="pt-BR" sz="2800" dirty="0" smtClean="0">
                <a:latin typeface="Baskerville Old Face" panose="02020602080505020303" pitchFamily="18" charset="0"/>
              </a:rPr>
              <a:t>C</a:t>
            </a:r>
            <a:r>
              <a:rPr lang="pt-BR" sz="2800" i="1" dirty="0" smtClean="0">
                <a:latin typeface="Baskerville Old Face" panose="02020602080505020303" pitchFamily="18" charset="0"/>
              </a:rPr>
              <a:t>omo viver em comunhão com Deus em um mundo caótico</a:t>
            </a:r>
          </a:p>
          <a:p>
            <a:pPr algn="just">
              <a:lnSpc>
                <a:spcPct val="150000"/>
              </a:lnSpc>
            </a:pPr>
            <a:r>
              <a:rPr lang="pt-BR" sz="3200" i="1" dirty="0" smtClean="0">
                <a:latin typeface="Baskerville Old Face" panose="02020602080505020303" pitchFamily="18" charset="0"/>
              </a:rPr>
              <a:t>Ed Vida Nova</a:t>
            </a:r>
            <a:endParaRPr lang="pt-BR" sz="3200" i="1" dirty="0">
              <a:latin typeface="Baskerville Old Face" panose="02020602080505020303" pitchFamily="18" charset="0"/>
            </a:endParaRPr>
          </a:p>
        </p:txBody>
      </p:sp>
      <p:pic>
        <p:nvPicPr>
          <p:cNvPr id="9" name="Imagem 8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3315" y="254351"/>
            <a:ext cx="3388550" cy="4518066"/>
          </a:xfrm>
          <a:prstGeom prst="rect">
            <a:avLst/>
          </a:prstGeom>
        </p:spPr>
      </p:pic>
      <p:sp>
        <p:nvSpPr>
          <p:cNvPr id="8" name="CaixaDeTexto 7"/>
          <p:cNvSpPr txBox="1"/>
          <p:nvPr/>
        </p:nvSpPr>
        <p:spPr>
          <a:xfrm>
            <a:off x="3118981" y="4797467"/>
            <a:ext cx="479746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b="1" dirty="0" smtClean="0"/>
              <a:t>Maria Ribeiro da Silva Moutinho</a:t>
            </a:r>
          </a:p>
          <a:p>
            <a:pPr algn="ctr"/>
            <a:r>
              <a:rPr lang="pt-BR" b="1" dirty="0" smtClean="0"/>
              <a:t>Vice-presidente CNSAF para a Região Nordeste</a:t>
            </a:r>
          </a:p>
          <a:p>
            <a:pPr algn="ctr"/>
            <a:r>
              <a:rPr lang="pt-BR" b="1" dirty="0" smtClean="0"/>
              <a:t>Quadriênio 2018-2022</a:t>
            </a:r>
            <a:endParaRPr lang="pt-BR" b="1" dirty="0"/>
          </a:p>
        </p:txBody>
      </p:sp>
    </p:spTree>
    <p:extLst>
      <p:ext uri="{BB962C8B-B14F-4D97-AF65-F5344CB8AC3E}">
        <p14:creationId xmlns:p14="http://schemas.microsoft.com/office/powerpoint/2010/main" val="19068092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Tema do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Tema do 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ma do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4408</TotalTime>
  <Words>1013</Words>
  <Application>Microsoft Office PowerPoint</Application>
  <PresentationFormat>Widescreen</PresentationFormat>
  <Paragraphs>79</Paragraphs>
  <Slides>18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9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18</vt:i4>
      </vt:variant>
    </vt:vector>
  </HeadingPairs>
  <TitlesOfParts>
    <vt:vector size="28" baseType="lpstr">
      <vt:lpstr>Arial Unicode MS</vt:lpstr>
      <vt:lpstr>Arial</vt:lpstr>
      <vt:lpstr>ArialMT</vt:lpstr>
      <vt:lpstr>Bahnschrift</vt:lpstr>
      <vt:lpstr>Bahnschrift Light</vt:lpstr>
      <vt:lpstr>Baskerville Old Face</vt:lpstr>
      <vt:lpstr>Calibri</vt:lpstr>
      <vt:lpstr>Calibri Light</vt:lpstr>
      <vt:lpstr>Wingdings</vt:lpstr>
      <vt:lpstr>Office Theme</vt:lpstr>
      <vt:lpstr>AONDE QUEREMOS CHEGAR?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Livro: o poder de uma vida de Oração</dc:title>
  <dc:creator>Maria Ribeiro</dc:creator>
  <cp:lastModifiedBy>Maria Ribeiro</cp:lastModifiedBy>
  <cp:revision>73</cp:revision>
  <dcterms:created xsi:type="dcterms:W3CDTF">2019-05-04T16:30:45Z</dcterms:created>
  <dcterms:modified xsi:type="dcterms:W3CDTF">2019-10-28T09:36:21Z</dcterms:modified>
</cp:coreProperties>
</file>