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318" r:id="rId2"/>
    <p:sldId id="324" r:id="rId3"/>
    <p:sldId id="321" r:id="rId4"/>
    <p:sldId id="322" r:id="rId5"/>
    <p:sldId id="327" r:id="rId6"/>
    <p:sldId id="329" r:id="rId7"/>
    <p:sldId id="292" r:id="rId8"/>
    <p:sldId id="323" r:id="rId9"/>
    <p:sldId id="257" r:id="rId10"/>
    <p:sldId id="258" r:id="rId11"/>
    <p:sldId id="294" r:id="rId12"/>
    <p:sldId id="260" r:id="rId13"/>
    <p:sldId id="264" r:id="rId14"/>
    <p:sldId id="265" r:id="rId15"/>
    <p:sldId id="266" r:id="rId16"/>
    <p:sldId id="267" r:id="rId17"/>
    <p:sldId id="268" r:id="rId18"/>
    <p:sldId id="295" r:id="rId19"/>
    <p:sldId id="269" r:id="rId20"/>
    <p:sldId id="270" r:id="rId21"/>
    <p:sldId id="296" r:id="rId22"/>
    <p:sldId id="297" r:id="rId23"/>
    <p:sldId id="271" r:id="rId24"/>
    <p:sldId id="298" r:id="rId25"/>
    <p:sldId id="272" r:id="rId26"/>
    <p:sldId id="299" r:id="rId27"/>
    <p:sldId id="300" r:id="rId28"/>
    <p:sldId id="261" r:id="rId29"/>
    <p:sldId id="262" r:id="rId30"/>
    <p:sldId id="301" r:id="rId31"/>
    <p:sldId id="302" r:id="rId32"/>
    <p:sldId id="263" r:id="rId33"/>
    <p:sldId id="303" r:id="rId34"/>
    <p:sldId id="304" r:id="rId35"/>
    <p:sldId id="305" r:id="rId36"/>
    <p:sldId id="275" r:id="rId37"/>
    <p:sldId id="306" r:id="rId38"/>
    <p:sldId id="276" r:id="rId39"/>
    <p:sldId id="259" r:id="rId40"/>
    <p:sldId id="277" r:id="rId41"/>
    <p:sldId id="278" r:id="rId42"/>
    <p:sldId id="281" r:id="rId43"/>
    <p:sldId id="308" r:id="rId44"/>
    <p:sldId id="284" r:id="rId45"/>
    <p:sldId id="311" r:id="rId46"/>
    <p:sldId id="312" r:id="rId47"/>
    <p:sldId id="313" r:id="rId48"/>
    <p:sldId id="314" r:id="rId49"/>
    <p:sldId id="315" r:id="rId50"/>
    <p:sldId id="317" r:id="rId51"/>
    <p:sldId id="316" r:id="rId52"/>
    <p:sldId id="326" r:id="rId53"/>
    <p:sldId id="328" r:id="rId54"/>
  </p:sldIdLst>
  <p:sldSz cx="9144000" cy="6858000" type="screen4x3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0066"/>
    <a:srgbClr val="0000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70" d="100"/>
          <a:sy n="70" d="100"/>
        </p:scale>
        <p:origin x="1386" y="7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presProps" Target="pres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tableStyles" Target="tableStyles.xml"/><Relationship Id="rId5" Type="http://schemas.openxmlformats.org/officeDocument/2006/relationships/slide" Target="slides/slide4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viewProps" Target="viewProps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theme" Target="theme/theme1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t-BR" smtClean="0"/>
              <a:t>Clique para editar o estilo do subtítulo mestre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40EAD2-4778-4B49-84F3-B915BD18F58B}" type="datetimeFigureOut">
              <a:rPr lang="pt-BR" smtClean="0"/>
              <a:pPr/>
              <a:t>28/11/2018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311C17-FBA9-4B19-A51F-FBE33184C0FD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40EAD2-4778-4B49-84F3-B915BD18F58B}" type="datetimeFigureOut">
              <a:rPr lang="pt-BR" smtClean="0"/>
              <a:pPr/>
              <a:t>28/11/2018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311C17-FBA9-4B19-A51F-FBE33184C0FD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 smtClean="0"/>
              <a:t>Clique para editar os estilos do texto mestre</a:t>
            </a:r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40EAD2-4778-4B49-84F3-B915BD18F58B}" type="datetimeFigureOut">
              <a:rPr lang="pt-BR" smtClean="0"/>
              <a:pPr/>
              <a:t>28/11/2018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311C17-FBA9-4B19-A51F-FBE33184C0FD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40EAD2-4778-4B49-84F3-B915BD18F58B}" type="datetimeFigureOut">
              <a:rPr lang="pt-BR" smtClean="0"/>
              <a:pPr/>
              <a:t>28/11/2018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311C17-FBA9-4B19-A51F-FBE33184C0FD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 smtClean="0"/>
              <a:t>Clique para editar os estilos do texto mestre</a:t>
            </a:r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5" name="Espaço Reservado para Texto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 smtClean="0"/>
              <a:t>Clique para editar os estilos do texto mestre</a:t>
            </a:r>
          </a:p>
        </p:txBody>
      </p:sp>
      <p:sp>
        <p:nvSpPr>
          <p:cNvPr id="6" name="Espaço Reservado para Conteúdo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7" name="Espaço Reservado para Dat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40EAD2-4778-4B49-84F3-B915BD18F58B}" type="datetimeFigureOut">
              <a:rPr lang="pt-BR" smtClean="0"/>
              <a:pPr/>
              <a:t>28/11/2018</a:t>
            </a:fld>
            <a:endParaRPr lang="pt-BR"/>
          </a:p>
        </p:txBody>
      </p:sp>
      <p:sp>
        <p:nvSpPr>
          <p:cNvPr id="8" name="Espaço Reservado para Rodapé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311C17-FBA9-4B19-A51F-FBE33184C0FD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40EAD2-4778-4B49-84F3-B915BD18F58B}" type="datetimeFigureOut">
              <a:rPr lang="pt-BR" smtClean="0"/>
              <a:pPr/>
              <a:t>28/11/2018</a:t>
            </a:fld>
            <a:endParaRPr lang="pt-BR"/>
          </a:p>
        </p:txBody>
      </p:sp>
      <p:sp>
        <p:nvSpPr>
          <p:cNvPr id="4" name="Espaço Reservado para Rodapé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311C17-FBA9-4B19-A51F-FBE33184C0FD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40EAD2-4778-4B49-84F3-B915BD18F58B}" type="datetimeFigureOut">
              <a:rPr lang="pt-BR" smtClean="0"/>
              <a:pPr/>
              <a:t>28/11/2018</a:t>
            </a:fld>
            <a:endParaRPr lang="pt-BR"/>
          </a:p>
        </p:txBody>
      </p:sp>
      <p:sp>
        <p:nvSpPr>
          <p:cNvPr id="3" name="Espaço Reservado para Rodapé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311C17-FBA9-4B19-A51F-FBE33184C0FD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t-BR" smtClean="0"/>
              <a:t>Clique para editar os estilos do texto mestre</a:t>
            </a:r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40EAD2-4778-4B49-84F3-B915BD18F58B}" type="datetimeFigureOut">
              <a:rPr lang="pt-BR" smtClean="0"/>
              <a:pPr/>
              <a:t>28/11/2018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311C17-FBA9-4B19-A51F-FBE33184C0FD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Imagem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t-BR" smtClean="0"/>
              <a:t>Clique para editar os estilos do texto mestre</a:t>
            </a:r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40EAD2-4778-4B49-84F3-B915BD18F58B}" type="datetimeFigureOut">
              <a:rPr lang="pt-BR" smtClean="0"/>
              <a:pPr/>
              <a:t>28/11/2018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311C17-FBA9-4B19-A51F-FBE33184C0FD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40EAD2-4778-4B49-84F3-B915BD18F58B}" type="datetimeFigureOut">
              <a:rPr lang="pt-BR" smtClean="0"/>
              <a:pPr/>
              <a:t>28/11/2018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311C17-FBA9-4B19-A51F-FBE33184C0FD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e texto vertica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840EAD2-4778-4B49-84F3-B915BD18F58B}" type="datetimeFigureOut">
              <a:rPr lang="pt-BR" smtClean="0"/>
              <a:pPr/>
              <a:t>28/11/2018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2311C17-FBA9-4B19-A51F-FBE33184C0FD}" type="slidenum">
              <a:rPr lang="pt-BR" smtClean="0"/>
              <a:pPr/>
              <a:t>‹nº›</a:t>
            </a:fld>
            <a:endParaRPr lang="pt-BR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 smtClean="0"/>
              <a:t>Clique para editar o estilo do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 smtClean="0"/>
              <a:t>Clique para editar os estilos do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840EAD2-4778-4B49-84F3-B915BD18F58B}" type="datetimeFigureOut">
              <a:rPr lang="pt-BR" smtClean="0"/>
              <a:pPr/>
              <a:t>28/11/2018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2311C17-FBA9-4B19-A51F-FBE33184C0FD}" type="slidenum">
              <a:rPr lang="pt-BR" smtClean="0"/>
              <a:pPr/>
              <a:t>‹nº›</a:t>
            </a:fld>
            <a:endParaRPr lang="pt-B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/>
          </p:cNvSpPr>
          <p:nvPr>
            <p:ph type="title" idx="4294967295"/>
          </p:nvPr>
        </p:nvSpPr>
        <p:spPr bwMode="auto">
          <a:noFill/>
        </p:spPr>
        <p:txBody>
          <a:bodyPr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endParaRPr lang="pt-BR" cap="none" smtClean="0"/>
          </a:p>
        </p:txBody>
      </p:sp>
      <p:pic>
        <p:nvPicPr>
          <p:cNvPr id="8195" name="Imagem 4" descr="1600flower_XS (6).jpg"/>
          <p:cNvPicPr>
            <a:picLocks noGrp="1" noChangeAspect="1"/>
          </p:cNvPicPr>
          <p:nvPr>
            <p:ph type="body" idx="4294967295"/>
          </p:nvPr>
        </p:nvPicPr>
        <p:blipFill>
          <a:blip r:embed="rId2" cstate="print"/>
          <a:srcRect/>
          <a:stretch>
            <a:fillRect/>
          </a:stretch>
        </p:blipFill>
        <p:spPr>
          <a:xfrm>
            <a:off x="0" y="0"/>
            <a:ext cx="9144000" cy="6858000"/>
          </a:xfrm>
          <a:noFill/>
        </p:spPr>
      </p:pic>
      <p:sp>
        <p:nvSpPr>
          <p:cNvPr id="8196" name="Rectangle 4"/>
          <p:cNvSpPr>
            <a:spLocks noChangeArrowheads="1"/>
          </p:cNvSpPr>
          <p:nvPr/>
        </p:nvSpPr>
        <p:spPr bwMode="auto">
          <a:xfrm>
            <a:off x="3851275" y="260350"/>
            <a:ext cx="5006975" cy="56323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0" hangingPunct="0">
              <a:spcBef>
                <a:spcPts val="600"/>
              </a:spcBef>
              <a:buClr>
                <a:schemeClr val="accent1"/>
              </a:buClr>
              <a:buSzPct val="70000"/>
              <a:buFont typeface="Wingdings" pitchFamily="2" charset="2"/>
              <a:buNone/>
            </a:pPr>
            <a:r>
              <a:rPr lang="pt-BR" sz="4500" b="1" dirty="0" smtClean="0">
                <a:solidFill>
                  <a:srgbClr val="FF0066"/>
                </a:solidFill>
                <a:latin typeface="Candara" pitchFamily="34" charset="0"/>
              </a:rPr>
              <a:t>Confederação </a:t>
            </a:r>
            <a:r>
              <a:rPr lang="pt-BR" sz="4500" b="1" dirty="0">
                <a:solidFill>
                  <a:srgbClr val="FF0066"/>
                </a:solidFill>
                <a:latin typeface="Candara" pitchFamily="34" charset="0"/>
              </a:rPr>
              <a:t>Nacional das </a:t>
            </a:r>
            <a:r>
              <a:rPr lang="pt-BR" sz="4500" b="1" dirty="0" err="1">
                <a:solidFill>
                  <a:srgbClr val="FF0066"/>
                </a:solidFill>
                <a:latin typeface="Candara" pitchFamily="34" charset="0"/>
              </a:rPr>
              <a:t>SAFs</a:t>
            </a:r>
            <a:endParaRPr lang="pt-BR" sz="4500" b="1" dirty="0">
              <a:solidFill>
                <a:srgbClr val="FF0066"/>
              </a:solidFill>
              <a:latin typeface="Candara" pitchFamily="34" charset="0"/>
            </a:endParaRPr>
          </a:p>
          <a:p>
            <a:pPr algn="ctr" eaLnBrk="0" hangingPunct="0">
              <a:spcBef>
                <a:spcPts val="600"/>
              </a:spcBef>
              <a:buClr>
                <a:schemeClr val="accent1"/>
              </a:buClr>
              <a:buSzPct val="70000"/>
              <a:buFont typeface="Wingdings" pitchFamily="2" charset="2"/>
              <a:buNone/>
            </a:pPr>
            <a:r>
              <a:rPr lang="pt-BR" sz="2400" b="1" dirty="0" smtClean="0">
                <a:latin typeface="Candara" pitchFamily="34" charset="0"/>
              </a:rPr>
              <a:t>Quadriênio 2018/2022</a:t>
            </a:r>
          </a:p>
          <a:p>
            <a:pPr algn="ctr" eaLnBrk="0" hangingPunct="0">
              <a:spcBef>
                <a:spcPts val="600"/>
              </a:spcBef>
              <a:buClr>
                <a:schemeClr val="accent1"/>
              </a:buClr>
              <a:buSzPct val="70000"/>
              <a:buFont typeface="Wingdings" pitchFamily="2" charset="2"/>
              <a:buNone/>
            </a:pPr>
            <a:endParaRPr lang="pt-BR" sz="2400" b="1" dirty="0" smtClean="0">
              <a:latin typeface="Candara" pitchFamily="34" charset="0"/>
            </a:endParaRPr>
          </a:p>
          <a:p>
            <a:pPr algn="ctr" eaLnBrk="0" hangingPunct="0">
              <a:spcBef>
                <a:spcPts val="600"/>
              </a:spcBef>
              <a:buClr>
                <a:schemeClr val="accent1"/>
              </a:buClr>
              <a:buSzPct val="70000"/>
              <a:buFont typeface="Wingdings" pitchFamily="2" charset="2"/>
              <a:buNone/>
            </a:pPr>
            <a:r>
              <a:rPr lang="pt-BR" sz="6000" b="1" dirty="0" smtClean="0">
                <a:latin typeface="Candara" pitchFamily="34" charset="0"/>
              </a:rPr>
              <a:t>RESUMO DO GUIA TF</a:t>
            </a:r>
          </a:p>
          <a:p>
            <a:pPr algn="ctr" eaLnBrk="0" hangingPunct="0">
              <a:spcBef>
                <a:spcPts val="600"/>
              </a:spcBef>
              <a:buClr>
                <a:schemeClr val="accent1"/>
              </a:buClr>
              <a:buSzPct val="70000"/>
              <a:buFont typeface="Wingdings" pitchFamily="2" charset="2"/>
              <a:buNone/>
            </a:pPr>
            <a:endParaRPr lang="pt-BR" sz="2400" b="1" dirty="0" smtClean="0">
              <a:latin typeface="Candara" pitchFamily="34" charset="0"/>
            </a:endParaRPr>
          </a:p>
          <a:p>
            <a:pPr algn="ctr" eaLnBrk="0" hangingPunct="0">
              <a:spcBef>
                <a:spcPts val="600"/>
              </a:spcBef>
              <a:buClr>
                <a:schemeClr val="accent1"/>
              </a:buClr>
              <a:buSzPct val="70000"/>
              <a:buFont typeface="Wingdings" pitchFamily="2" charset="2"/>
              <a:buNone/>
            </a:pPr>
            <a:endParaRPr lang="pt-BR" sz="2400" b="1" dirty="0" smtClean="0">
              <a:latin typeface="Candara" pitchFamily="34" charset="0"/>
            </a:endParaRPr>
          </a:p>
          <a:p>
            <a:pPr algn="ctr" eaLnBrk="0" hangingPunct="0">
              <a:spcBef>
                <a:spcPts val="600"/>
              </a:spcBef>
              <a:buClr>
                <a:schemeClr val="accent1"/>
              </a:buClr>
              <a:buSzPct val="70000"/>
              <a:buFont typeface="Wingdings" pitchFamily="2" charset="2"/>
              <a:buNone/>
            </a:pPr>
            <a:endParaRPr lang="pt-BR" sz="2400" b="1" dirty="0">
              <a:latin typeface="Candara" pitchFamily="34" charset="0"/>
            </a:endParaRPr>
          </a:p>
        </p:txBody>
      </p:sp>
    </p:spTree>
  </p:cSld>
  <p:clrMapOvr>
    <a:masterClrMapping/>
  </p:clrMapOvr>
  <p:transition>
    <p:wheel spokes="2"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/>
          </p:cNvSpPr>
          <p:nvPr>
            <p:ph type="title" idx="4294967295"/>
          </p:nvPr>
        </p:nvSpPr>
        <p:spPr bwMode="auto">
          <a:noFill/>
        </p:spPr>
        <p:txBody>
          <a:bodyPr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endParaRPr lang="pt-BR" cap="none" smtClean="0"/>
          </a:p>
        </p:txBody>
      </p:sp>
      <p:pic>
        <p:nvPicPr>
          <p:cNvPr id="8195" name="Imagem 4" descr="1600flower_XS (6).jpg"/>
          <p:cNvPicPr>
            <a:picLocks noGrp="1" noChangeAspect="1"/>
          </p:cNvPicPr>
          <p:nvPr>
            <p:ph type="body" idx="4294967295"/>
          </p:nvPr>
        </p:nvPicPr>
        <p:blipFill>
          <a:blip r:embed="rId2" cstate="print"/>
          <a:srcRect/>
          <a:stretch>
            <a:fillRect/>
          </a:stretch>
        </p:blipFill>
        <p:spPr>
          <a:xfrm>
            <a:off x="0" y="0"/>
            <a:ext cx="9144000" cy="6858000"/>
          </a:xfrm>
          <a:noFill/>
        </p:spPr>
      </p:pic>
      <p:sp>
        <p:nvSpPr>
          <p:cNvPr id="8196" name="Rectangle 4"/>
          <p:cNvSpPr>
            <a:spLocks noChangeArrowheads="1"/>
          </p:cNvSpPr>
          <p:nvPr/>
        </p:nvSpPr>
        <p:spPr bwMode="auto">
          <a:xfrm>
            <a:off x="3851274" y="260350"/>
            <a:ext cx="4864129" cy="243143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pt-BR" sz="3600" b="1" u="sng" dirty="0" smtClean="0"/>
              <a:t>Tema do quadriênio:</a:t>
            </a:r>
          </a:p>
          <a:p>
            <a:pPr algn="ctr"/>
            <a:r>
              <a:rPr lang="pt-BR" sz="3600" b="1" dirty="0" smtClean="0"/>
              <a:t>Orai sem cessar</a:t>
            </a:r>
          </a:p>
          <a:p>
            <a:pPr algn="ctr"/>
            <a:r>
              <a:rPr lang="pt-BR" sz="3600" b="1" dirty="0" smtClean="0"/>
              <a:t>1Ts 5.17</a:t>
            </a:r>
          </a:p>
          <a:p>
            <a:pPr algn="ctr"/>
            <a:endParaRPr lang="pt-BR" sz="4400" dirty="0"/>
          </a:p>
        </p:txBody>
      </p:sp>
      <p:pic>
        <p:nvPicPr>
          <p:cNvPr id="2" name="Imagem 1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91109" y="2060849"/>
            <a:ext cx="2424293" cy="2520280"/>
          </a:xfrm>
          <a:prstGeom prst="rect">
            <a:avLst/>
          </a:prstGeom>
        </p:spPr>
      </p:pic>
    </p:spTree>
  </p:cSld>
  <p:clrMapOvr>
    <a:masterClrMapping/>
  </p:clrMapOvr>
  <p:transition>
    <p:split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/>
          </p:cNvSpPr>
          <p:nvPr>
            <p:ph type="title" idx="4294967295"/>
          </p:nvPr>
        </p:nvSpPr>
        <p:spPr bwMode="auto">
          <a:noFill/>
        </p:spPr>
        <p:txBody>
          <a:bodyPr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endParaRPr lang="pt-BR" cap="none" smtClean="0"/>
          </a:p>
        </p:txBody>
      </p:sp>
      <p:pic>
        <p:nvPicPr>
          <p:cNvPr id="8195" name="Imagem 4" descr="1600flower_XS (6).jpg"/>
          <p:cNvPicPr>
            <a:picLocks noGrp="1" noChangeAspect="1"/>
          </p:cNvPicPr>
          <p:nvPr>
            <p:ph type="body" idx="4294967295"/>
          </p:nvPr>
        </p:nvPicPr>
        <p:blipFill>
          <a:blip r:embed="rId2" cstate="print"/>
          <a:srcRect/>
          <a:stretch>
            <a:fillRect/>
          </a:stretch>
        </p:blipFill>
        <p:spPr>
          <a:xfrm>
            <a:off x="0" y="0"/>
            <a:ext cx="9144000" cy="6858000"/>
          </a:xfrm>
          <a:noFill/>
        </p:spPr>
      </p:pic>
      <p:sp>
        <p:nvSpPr>
          <p:cNvPr id="8196" name="Rectangle 4"/>
          <p:cNvSpPr>
            <a:spLocks noChangeArrowheads="1"/>
          </p:cNvSpPr>
          <p:nvPr/>
        </p:nvSpPr>
        <p:spPr bwMode="auto">
          <a:xfrm>
            <a:off x="3214678" y="260350"/>
            <a:ext cx="5643602" cy="4339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 eaLnBrk="0" hangingPunct="0">
              <a:spcBef>
                <a:spcPts val="600"/>
              </a:spcBef>
              <a:buClr>
                <a:schemeClr val="accent1"/>
              </a:buClr>
              <a:buSzPct val="70000"/>
              <a:buFont typeface="Wingdings" pitchFamily="2" charset="2"/>
              <a:buNone/>
            </a:pPr>
            <a:r>
              <a:rPr lang="pt-BR" sz="3200" b="1" dirty="0" smtClean="0">
                <a:latin typeface="Candara" pitchFamily="34" charset="0"/>
              </a:rPr>
              <a:t>O desafio do TF também passa por se adequar as necessidades </a:t>
            </a:r>
          </a:p>
          <a:p>
            <a:pPr algn="ctr" eaLnBrk="0" hangingPunct="0">
              <a:spcBef>
                <a:spcPts val="600"/>
              </a:spcBef>
              <a:buClr>
                <a:schemeClr val="accent1"/>
              </a:buClr>
              <a:buSzPct val="70000"/>
              <a:buFont typeface="Wingdings" pitchFamily="2" charset="2"/>
              <a:buNone/>
            </a:pPr>
            <a:r>
              <a:rPr lang="pt-BR" sz="3200" b="1" dirty="0" smtClean="0">
                <a:latin typeface="Candara" pitchFamily="34" charset="0"/>
              </a:rPr>
              <a:t>das nossas </a:t>
            </a:r>
            <a:r>
              <a:rPr lang="pt-BR" sz="3200" b="1" dirty="0" err="1" smtClean="0">
                <a:solidFill>
                  <a:srgbClr val="FF0066"/>
                </a:solidFill>
                <a:latin typeface="Candara" pitchFamily="34" charset="0"/>
              </a:rPr>
              <a:t>SAFs</a:t>
            </a:r>
            <a:endParaRPr lang="pt-BR" sz="3200" b="1" dirty="0" smtClean="0">
              <a:solidFill>
                <a:srgbClr val="FF0066"/>
              </a:solidFill>
              <a:latin typeface="Candara" pitchFamily="34" charset="0"/>
            </a:endParaRPr>
          </a:p>
          <a:p>
            <a:pPr algn="ctr" eaLnBrk="0" hangingPunct="0">
              <a:spcBef>
                <a:spcPts val="600"/>
              </a:spcBef>
              <a:buClr>
                <a:schemeClr val="accent1"/>
              </a:buClr>
              <a:buSzPct val="70000"/>
              <a:buFont typeface="Wingdings" pitchFamily="2" charset="2"/>
              <a:buNone/>
            </a:pPr>
            <a:r>
              <a:rPr lang="pt-BR" sz="3200" b="1" dirty="0" smtClean="0">
                <a:solidFill>
                  <a:srgbClr val="FF0066"/>
                </a:solidFill>
                <a:latin typeface="Candara" pitchFamily="34" charset="0"/>
              </a:rPr>
              <a:t>Precisamos fazer mais e cada vez melhor.</a:t>
            </a:r>
          </a:p>
          <a:p>
            <a:pPr algn="ctr" eaLnBrk="0" hangingPunct="0">
              <a:spcBef>
                <a:spcPts val="600"/>
              </a:spcBef>
              <a:buClr>
                <a:schemeClr val="accent1"/>
              </a:buClr>
              <a:buSzPct val="70000"/>
              <a:buFont typeface="Wingdings" pitchFamily="2" charset="2"/>
              <a:buNone/>
            </a:pPr>
            <a:r>
              <a:rPr lang="pt-BR" sz="3200" b="1" dirty="0" smtClean="0">
                <a:solidFill>
                  <a:srgbClr val="FF0066"/>
                </a:solidFill>
                <a:latin typeface="Candara" pitchFamily="34" charset="0"/>
              </a:rPr>
              <a:t>Mas as irmãs </a:t>
            </a:r>
            <a:r>
              <a:rPr lang="pt-BR" sz="3200" b="1" dirty="0" smtClean="0">
                <a:latin typeface="Candara" pitchFamily="34" charset="0"/>
              </a:rPr>
              <a:t>precisam poder fazer mais</a:t>
            </a:r>
          </a:p>
          <a:p>
            <a:pPr algn="ctr" eaLnBrk="0" hangingPunct="0">
              <a:spcBef>
                <a:spcPts val="600"/>
              </a:spcBef>
              <a:buClr>
                <a:schemeClr val="accent1"/>
              </a:buClr>
              <a:buSzPct val="70000"/>
              <a:buFont typeface="Wingdings" pitchFamily="2" charset="2"/>
              <a:buNone/>
            </a:pPr>
            <a:r>
              <a:rPr lang="pt-BR" sz="3200" b="1" dirty="0" smtClean="0">
                <a:latin typeface="Candara" pitchFamily="34" charset="0"/>
              </a:rPr>
              <a:t>Tempo, vida e compromissos</a:t>
            </a:r>
            <a:endParaRPr lang="pt-BR" sz="3200" b="1" dirty="0">
              <a:latin typeface="Candara" pitchFamily="34" charset="0"/>
            </a:endParaRPr>
          </a:p>
        </p:txBody>
      </p:sp>
    </p:spTree>
  </p:cSld>
  <p:clrMapOvr>
    <a:masterClrMapping/>
  </p:clrMapOvr>
  <p:transition>
    <p:split orient="vert"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pt-BR"/>
          </a:p>
        </p:txBody>
      </p:sp>
      <p:pic>
        <p:nvPicPr>
          <p:cNvPr id="4" name="Imagem 4" descr="1600flower_XS (6).jpg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5" name="CaixaDeTexto 4"/>
          <p:cNvSpPr txBox="1"/>
          <p:nvPr/>
        </p:nvSpPr>
        <p:spPr>
          <a:xfrm>
            <a:off x="3143240" y="142852"/>
            <a:ext cx="5572164" cy="44012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4000" b="1" dirty="0" smtClean="0">
                <a:latin typeface="Comic Sans MS" pitchFamily="66" charset="0"/>
              </a:rPr>
              <a:t>Temos que tornar o trabalho</a:t>
            </a:r>
          </a:p>
          <a:p>
            <a:pPr algn="ctr"/>
            <a:r>
              <a:rPr lang="pt-BR" sz="4000" b="1" dirty="0" smtClean="0">
                <a:latin typeface="Comic Sans MS" pitchFamily="66" charset="0"/>
              </a:rPr>
              <a:t> </a:t>
            </a:r>
            <a:r>
              <a:rPr lang="pt-BR" sz="4000" b="1" dirty="0" smtClean="0">
                <a:solidFill>
                  <a:srgbClr val="FF0066"/>
                </a:solidFill>
                <a:latin typeface="Comic Sans MS" pitchFamily="66" charset="0"/>
              </a:rPr>
              <a:t>- mais simples de fazer</a:t>
            </a:r>
          </a:p>
          <a:p>
            <a:pPr algn="ctr">
              <a:buFontTx/>
              <a:buChar char="-"/>
            </a:pPr>
            <a:r>
              <a:rPr lang="pt-BR" sz="4000" b="1" dirty="0" smtClean="0">
                <a:solidFill>
                  <a:srgbClr val="FF0066"/>
                </a:solidFill>
                <a:latin typeface="Comic Sans MS" pitchFamily="66" charset="0"/>
              </a:rPr>
              <a:t> mais </a:t>
            </a:r>
          </a:p>
          <a:p>
            <a:pPr algn="ctr">
              <a:buFontTx/>
              <a:buChar char="-"/>
            </a:pPr>
            <a:r>
              <a:rPr lang="pt-BR" sz="4000" b="1" dirty="0" smtClean="0">
                <a:solidFill>
                  <a:srgbClr val="FF0066"/>
                </a:solidFill>
                <a:latin typeface="Comic Sans MS" pitchFamily="66" charset="0"/>
              </a:rPr>
              <a:t> objetivo</a:t>
            </a:r>
          </a:p>
          <a:p>
            <a:pPr algn="ctr">
              <a:buFontTx/>
              <a:buChar char="-"/>
            </a:pPr>
            <a:r>
              <a:rPr lang="pt-BR" sz="4000" b="1" dirty="0" smtClean="0">
                <a:solidFill>
                  <a:srgbClr val="FF0066"/>
                </a:solidFill>
                <a:latin typeface="Comic Sans MS" pitchFamily="66" charset="0"/>
              </a:rPr>
              <a:t>mais leve</a:t>
            </a:r>
            <a:endParaRPr lang="pt-BR" sz="4000" dirty="0"/>
          </a:p>
        </p:txBody>
      </p:sp>
    </p:spTree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/>
          </p:cNvSpPr>
          <p:nvPr>
            <p:ph type="title" idx="4294967295"/>
          </p:nvPr>
        </p:nvSpPr>
        <p:spPr bwMode="auto">
          <a:noFill/>
        </p:spPr>
        <p:txBody>
          <a:bodyPr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endParaRPr lang="pt-BR" cap="none" smtClean="0"/>
          </a:p>
        </p:txBody>
      </p:sp>
      <p:pic>
        <p:nvPicPr>
          <p:cNvPr id="8195" name="Imagem 4" descr="1600flower_XS (6).jpg"/>
          <p:cNvPicPr>
            <a:picLocks noGrp="1" noChangeAspect="1"/>
          </p:cNvPicPr>
          <p:nvPr>
            <p:ph type="body" idx="4294967295"/>
          </p:nvPr>
        </p:nvPicPr>
        <p:blipFill>
          <a:blip r:embed="rId2" cstate="print"/>
          <a:srcRect/>
          <a:stretch>
            <a:fillRect/>
          </a:stretch>
        </p:blipFill>
        <p:spPr>
          <a:xfrm>
            <a:off x="0" y="0"/>
            <a:ext cx="9144000" cy="6858000"/>
          </a:xfrm>
          <a:noFill/>
        </p:spPr>
      </p:pic>
      <p:sp>
        <p:nvSpPr>
          <p:cNvPr id="8196" name="Rectangle 4"/>
          <p:cNvSpPr>
            <a:spLocks noChangeArrowheads="1"/>
          </p:cNvSpPr>
          <p:nvPr/>
        </p:nvSpPr>
        <p:spPr bwMode="auto">
          <a:xfrm>
            <a:off x="3851274" y="260350"/>
            <a:ext cx="4864129" cy="349326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 eaLnBrk="0" hangingPunct="0">
              <a:spcBef>
                <a:spcPts val="600"/>
              </a:spcBef>
              <a:buClr>
                <a:schemeClr val="accent1"/>
              </a:buClr>
              <a:buSzPct val="70000"/>
            </a:pPr>
            <a:r>
              <a:rPr lang="pt-BR" sz="5400" b="1" dirty="0" smtClean="0"/>
              <a:t>RESUMO  </a:t>
            </a:r>
          </a:p>
          <a:p>
            <a:pPr algn="ctr" eaLnBrk="0" hangingPunct="0">
              <a:spcBef>
                <a:spcPts val="600"/>
              </a:spcBef>
              <a:buClr>
                <a:schemeClr val="accent1"/>
              </a:buClr>
              <a:buSzPct val="70000"/>
            </a:pPr>
            <a:r>
              <a:rPr lang="pt-BR" sz="5400" b="1" i="1" dirty="0" smtClean="0">
                <a:solidFill>
                  <a:srgbClr val="FF0066"/>
                </a:solidFill>
              </a:rPr>
              <a:t>GUIA DO TRABALHO FEMININO/IPB</a:t>
            </a:r>
            <a:endParaRPr lang="pt-BR" sz="5400" b="1" i="1" dirty="0">
              <a:solidFill>
                <a:srgbClr val="FF0066"/>
              </a:solidFill>
              <a:latin typeface="Comic Sans MS" pitchFamily="66" charset="0"/>
            </a:endParaRPr>
          </a:p>
        </p:txBody>
      </p:sp>
    </p:spTree>
  </p:cSld>
  <p:clrMapOvr>
    <a:masterClrMapping/>
  </p:clrMapOvr>
  <p:transition>
    <p:split orient="vert" dir="in"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/>
          </p:cNvSpPr>
          <p:nvPr>
            <p:ph type="title" idx="4294967295"/>
          </p:nvPr>
        </p:nvSpPr>
        <p:spPr bwMode="auto">
          <a:noFill/>
        </p:spPr>
        <p:txBody>
          <a:bodyPr wrap="square" lIns="91440" tIns="45720" rIns="91440" bIns="45720" numCol="1" anchorCtr="0" compatLnSpc="1">
            <a:prstTxWarp prst="textNoShape">
              <a:avLst/>
            </a:prstTxWarp>
          </a:bodyPr>
          <a:lstStyle/>
          <a:p>
            <a:endParaRPr lang="pt-BR" cap="none" smtClean="0"/>
          </a:p>
        </p:txBody>
      </p:sp>
      <p:pic>
        <p:nvPicPr>
          <p:cNvPr id="8195" name="Imagem 4" descr="1600flower_XS (6).jpg"/>
          <p:cNvPicPr>
            <a:picLocks noGrp="1" noChangeAspect="1"/>
          </p:cNvPicPr>
          <p:nvPr>
            <p:ph type="body" idx="4294967295"/>
          </p:nvPr>
        </p:nvPicPr>
        <p:blipFill>
          <a:blip r:embed="rId2" cstate="print"/>
          <a:srcRect/>
          <a:stretch>
            <a:fillRect/>
          </a:stretch>
        </p:blipFill>
        <p:spPr>
          <a:xfrm>
            <a:off x="0" y="0"/>
            <a:ext cx="9144000" cy="6858000"/>
          </a:xfrm>
          <a:noFill/>
        </p:spPr>
      </p:pic>
      <p:sp>
        <p:nvSpPr>
          <p:cNvPr id="8196" name="Rectangle 4"/>
          <p:cNvSpPr>
            <a:spLocks noChangeArrowheads="1"/>
          </p:cNvSpPr>
          <p:nvPr/>
        </p:nvSpPr>
        <p:spPr bwMode="auto">
          <a:xfrm>
            <a:off x="2143108" y="285728"/>
            <a:ext cx="6786610" cy="424731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r" eaLnBrk="0" hangingPunct="0">
              <a:spcBef>
                <a:spcPts val="600"/>
              </a:spcBef>
              <a:buClr>
                <a:schemeClr val="accent1"/>
              </a:buClr>
              <a:buSzPct val="70000"/>
            </a:pPr>
            <a:r>
              <a:rPr lang="pt-BR" sz="5400" b="1" i="1" dirty="0" smtClean="0">
                <a:latin typeface="Comic Sans MS" pitchFamily="66" charset="0"/>
              </a:rPr>
              <a:t>Essas são as informações destacadas entre as mudanças, mas leiam o </a:t>
            </a:r>
            <a:r>
              <a:rPr lang="pt-BR" sz="5400" b="1" i="1" dirty="0" smtClean="0">
                <a:solidFill>
                  <a:srgbClr val="FF0066"/>
                </a:solidFill>
                <a:latin typeface="Comic Sans MS" pitchFamily="66" charset="0"/>
              </a:rPr>
              <a:t>GUIA todo!</a:t>
            </a:r>
            <a:endParaRPr lang="pt-BR" sz="5400" b="1" i="1" dirty="0">
              <a:solidFill>
                <a:srgbClr val="FF0066"/>
              </a:solidFill>
              <a:latin typeface="Comic Sans MS" pitchFamily="66" charset="0"/>
            </a:endParaRPr>
          </a:p>
        </p:txBody>
      </p:sp>
    </p:spTree>
  </p:cSld>
  <p:clrMapOvr>
    <a:masterClrMapping/>
  </p:clrMapOvr>
  <p:transition>
    <p:split orient="vert" dir="in"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DAS SOCIEDADES INTERNAS - GTSI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85720" y="1600200"/>
            <a:ext cx="8401080" cy="5043510"/>
          </a:xfrm>
        </p:spPr>
        <p:txBody>
          <a:bodyPr>
            <a:normAutofit/>
          </a:bodyPr>
          <a:lstStyle/>
          <a:p>
            <a:pPr algn="just">
              <a:buNone/>
            </a:pPr>
            <a:r>
              <a:rPr lang="pt-BR" sz="6000" b="1" dirty="0" smtClean="0"/>
              <a:t>	Cada Sociedade terá o seu Guia composto pela </a:t>
            </a:r>
            <a:r>
              <a:rPr lang="pt-BR" sz="6000" b="1" i="1" dirty="0" smtClean="0">
                <a:solidFill>
                  <a:srgbClr val="FF0066"/>
                </a:solidFill>
              </a:rPr>
              <a:t>Parte Comum </a:t>
            </a:r>
            <a:r>
              <a:rPr lang="pt-BR" sz="6000" b="1" dirty="0" smtClean="0"/>
              <a:t>e sua </a:t>
            </a:r>
            <a:r>
              <a:rPr lang="pt-BR" sz="6000" b="1" i="1" dirty="0" smtClean="0">
                <a:solidFill>
                  <a:srgbClr val="FF0066"/>
                </a:solidFill>
              </a:rPr>
              <a:t>parte específica.</a:t>
            </a:r>
            <a:endParaRPr lang="pt-BR" sz="6000" i="1" dirty="0">
              <a:solidFill>
                <a:srgbClr val="FF0066"/>
              </a:solidFill>
            </a:endParaRPr>
          </a:p>
        </p:txBody>
      </p:sp>
    </p:spTree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85720" y="1600200"/>
            <a:ext cx="8401080" cy="4972072"/>
          </a:xfrm>
        </p:spPr>
        <p:txBody>
          <a:bodyPr>
            <a:normAutofit/>
          </a:bodyPr>
          <a:lstStyle/>
          <a:p>
            <a:pPr algn="just"/>
            <a:r>
              <a:rPr lang="pt-BR" b="1" i="1" dirty="0" smtClean="0">
                <a:solidFill>
                  <a:srgbClr val="FF0066"/>
                </a:solidFill>
              </a:rPr>
              <a:t>Aguardaremos a publicação oficial do GUIA TF pela </a:t>
            </a:r>
            <a:r>
              <a:rPr lang="pt-BR" sz="4000" b="1" i="1" dirty="0" smtClean="0"/>
              <a:t>CEP.</a:t>
            </a:r>
            <a:endParaRPr lang="pt-BR" sz="4000" dirty="0" smtClean="0"/>
          </a:p>
          <a:p>
            <a:pPr algn="just"/>
            <a:r>
              <a:rPr lang="pt-BR" b="1" dirty="0" smtClean="0">
                <a:solidFill>
                  <a:srgbClr val="FF0066"/>
                </a:solidFill>
              </a:rPr>
              <a:t>Pedimos as orações </a:t>
            </a:r>
            <a:r>
              <a:rPr lang="pt-BR" dirty="0" smtClean="0"/>
              <a:t>de todas as irmãs pedindo a Deus que fale ao coração de cada irmã sobre o reconhecimento de que </a:t>
            </a:r>
            <a:r>
              <a:rPr lang="pt-BR" b="1" i="1" dirty="0" smtClean="0">
                <a:solidFill>
                  <a:srgbClr val="FF0066"/>
                </a:solidFill>
              </a:rPr>
              <a:t>esse trabalho levou quatro anos</a:t>
            </a:r>
            <a:r>
              <a:rPr lang="pt-BR" b="1" i="1" dirty="0" smtClean="0">
                <a:solidFill>
                  <a:srgbClr val="FF0000"/>
                </a:solidFill>
              </a:rPr>
              <a:t> </a:t>
            </a:r>
            <a:r>
              <a:rPr lang="pt-BR" dirty="0" smtClean="0"/>
              <a:t>e muitas irmãs e irmãos gastaram-se para servir a Deus e aos irmãos </a:t>
            </a:r>
            <a:r>
              <a:rPr lang="pt-BR" sz="4000" b="1" i="1" dirty="0" smtClean="0">
                <a:solidFill>
                  <a:srgbClr val="FF0066"/>
                </a:solidFill>
              </a:rPr>
              <a:t>procurando o melhor para o seu povo e para sua obra.</a:t>
            </a:r>
          </a:p>
        </p:txBody>
      </p:sp>
    </p:spTree>
  </p:cSld>
  <p:clrMapOvr>
    <a:masterClrMapping/>
  </p:clrMapOvr>
  <p:transition>
    <p:dissolve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t-BR" b="1" dirty="0">
                <a:solidFill>
                  <a:srgbClr val="FF0066"/>
                </a:solidFill>
              </a:rPr>
              <a:t>GUIA DO TRABALHO </a:t>
            </a:r>
            <a:r>
              <a:rPr lang="pt-BR" b="1" dirty="0" smtClean="0">
                <a:solidFill>
                  <a:srgbClr val="FF0066"/>
                </a:solidFill>
              </a:rPr>
              <a:t>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85720" y="1600200"/>
            <a:ext cx="8572560" cy="4972072"/>
          </a:xfrm>
        </p:spPr>
        <p:txBody>
          <a:bodyPr>
            <a:normAutofit fontScale="92500" lnSpcReduction="20000"/>
          </a:bodyPr>
          <a:lstStyle/>
          <a:p>
            <a:pPr algn="just"/>
            <a:r>
              <a:rPr lang="pt-BR" b="1" dirty="0"/>
              <a:t>Art. 2º – A SAF será composta </a:t>
            </a:r>
            <a:r>
              <a:rPr lang="pt-BR" b="1" dirty="0">
                <a:solidFill>
                  <a:srgbClr val="FF0066"/>
                </a:solidFill>
              </a:rPr>
              <a:t>por sócias</a:t>
            </a:r>
            <a:r>
              <a:rPr lang="pt-BR" b="1" dirty="0"/>
              <a:t>. As sócias serão membros da Igreja local ou nos demais casos a juízo do Conselho.</a:t>
            </a:r>
            <a:endParaRPr lang="pt-BR" dirty="0"/>
          </a:p>
          <a:p>
            <a:pPr algn="just"/>
            <a:r>
              <a:rPr lang="pt-BR" b="1" dirty="0"/>
              <a:t>§ 1º </a:t>
            </a:r>
            <a:r>
              <a:rPr lang="pt-BR" dirty="0"/>
              <a:t>- </a:t>
            </a:r>
            <a:r>
              <a:rPr lang="pt-BR" b="1" i="1" dirty="0">
                <a:solidFill>
                  <a:srgbClr val="FF0066"/>
                </a:solidFill>
              </a:rPr>
              <a:t>Sempre que possível, as atividades da SAF devem incluir todas as mulheres da Igreja.</a:t>
            </a:r>
          </a:p>
          <a:p>
            <a:pPr algn="just"/>
            <a:r>
              <a:rPr lang="pt-BR" b="1" dirty="0"/>
              <a:t>§ 2º </a:t>
            </a:r>
            <a:r>
              <a:rPr lang="pt-BR" dirty="0"/>
              <a:t>– </a:t>
            </a:r>
            <a:r>
              <a:rPr lang="pt-BR" b="1" i="1" dirty="0">
                <a:solidFill>
                  <a:srgbClr val="FF0066"/>
                </a:solidFill>
              </a:rPr>
              <a:t>Não havendo SAF numa Igreja ou Congregação,</a:t>
            </a:r>
            <a:r>
              <a:rPr lang="pt-BR" dirty="0"/>
              <a:t> as mulheres presbiterianas que tenham interesse em participar da SAF, </a:t>
            </a:r>
            <a:r>
              <a:rPr lang="pt-BR" b="1" i="1" dirty="0">
                <a:solidFill>
                  <a:srgbClr val="FF0066"/>
                </a:solidFill>
              </a:rPr>
              <a:t>poderão ser arroladas como sócias de outra SAF, desde que tenham autorização do Conselho da Igreja da SAF que as recebe.</a:t>
            </a:r>
            <a:r>
              <a:rPr lang="pt-BR" dirty="0"/>
              <a:t> As referidas sócias </a:t>
            </a:r>
            <a:r>
              <a:rPr lang="pt-BR" sz="3500" b="1" i="1" dirty="0">
                <a:solidFill>
                  <a:srgbClr val="FF0066"/>
                </a:solidFill>
              </a:rPr>
              <a:t>não poderão concorrer a cargos na Diretoria.</a:t>
            </a:r>
          </a:p>
        </p:txBody>
      </p:sp>
    </p:spTree>
  </p:cSld>
  <p:clrMapOvr>
    <a:masterClrMapping/>
  </p:clrMapOvr>
  <p:transition>
    <p:cut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85720" y="1600200"/>
            <a:ext cx="8401080" cy="4972072"/>
          </a:xfrm>
        </p:spPr>
        <p:txBody>
          <a:bodyPr>
            <a:normAutofit fontScale="92500"/>
          </a:bodyPr>
          <a:lstStyle/>
          <a:p>
            <a:r>
              <a:rPr lang="pt-BR" b="1" dirty="0" err="1"/>
              <a:t>Art</a:t>
            </a:r>
            <a:r>
              <a:rPr lang="pt-BR" b="1" dirty="0"/>
              <a:t> 3º -</a:t>
            </a:r>
            <a:r>
              <a:rPr lang="pt-BR" b="1" i="1" dirty="0"/>
              <a:t> </a:t>
            </a:r>
            <a:r>
              <a:rPr lang="pt-BR" b="1" i="1" dirty="0">
                <a:solidFill>
                  <a:srgbClr val="FF0066"/>
                </a:solidFill>
              </a:rPr>
              <a:t>A SAF poderá of</a:t>
            </a:r>
            <a:r>
              <a:rPr lang="pt-BR" b="1" dirty="0">
                <a:solidFill>
                  <a:srgbClr val="FF0066"/>
                </a:solidFill>
              </a:rPr>
              <a:t>erecer título de Sócia Benemérita</a:t>
            </a:r>
            <a:r>
              <a:rPr lang="pt-BR" b="1" dirty="0"/>
              <a:t> a uma sócia, sendo este um título de honra, de mérito e de reconhecimento e independe da idade. </a:t>
            </a:r>
            <a:endParaRPr lang="pt-BR" dirty="0"/>
          </a:p>
          <a:p>
            <a:r>
              <a:rPr lang="pt-BR" dirty="0" err="1" smtClean="0"/>
              <a:t>Art</a:t>
            </a:r>
            <a:r>
              <a:rPr lang="pt-BR" dirty="0" smtClean="0"/>
              <a:t> 43 - e) </a:t>
            </a:r>
            <a:r>
              <a:rPr lang="pt-BR" i="1" dirty="0" smtClean="0"/>
              <a:t>of</a:t>
            </a:r>
            <a:r>
              <a:rPr lang="pt-BR" dirty="0" smtClean="0"/>
              <a:t>erecer título de Sócia Benemérita, como forma de reconhecimento pelos trabalhos prestados no âmbito da Federação. </a:t>
            </a:r>
          </a:p>
          <a:p>
            <a:r>
              <a:rPr lang="pt-BR" dirty="0" smtClean="0"/>
              <a:t>Art. 45 - f) </a:t>
            </a:r>
            <a:r>
              <a:rPr lang="pt-BR" i="1" dirty="0" smtClean="0"/>
              <a:t>of</a:t>
            </a:r>
            <a:r>
              <a:rPr lang="pt-BR" dirty="0" smtClean="0"/>
              <a:t>erecer título de Sócia Benemérita, como forma de reconhecimento pelos trabalhos prestados no âmbito da Confederação </a:t>
            </a:r>
            <a:r>
              <a:rPr lang="pt-BR" dirty="0" err="1" smtClean="0"/>
              <a:t>Sinodal</a:t>
            </a:r>
            <a:r>
              <a:rPr lang="pt-BR" dirty="0" smtClean="0"/>
              <a:t>.</a:t>
            </a:r>
            <a:endParaRPr lang="pt-BR" dirty="0"/>
          </a:p>
        </p:txBody>
      </p:sp>
    </p:spTree>
  </p:cSld>
  <p:clrMapOvr>
    <a:masterClrMapping/>
  </p:clrMapOvr>
  <p:transition>
    <p:dissolve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/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357158" y="1600200"/>
            <a:ext cx="8329642" cy="5043510"/>
          </a:xfrm>
        </p:spPr>
        <p:txBody>
          <a:bodyPr>
            <a:noAutofit/>
          </a:bodyPr>
          <a:lstStyle/>
          <a:p>
            <a:pPr algn="just"/>
            <a:r>
              <a:rPr lang="pt-BR" sz="3400" b="1" dirty="0" smtClean="0">
                <a:solidFill>
                  <a:srgbClr val="FF0066"/>
                </a:solidFill>
              </a:rPr>
              <a:t>Sócia Benemérita  </a:t>
            </a:r>
            <a:r>
              <a:rPr lang="pt-BR" sz="3400" b="1" dirty="0" smtClean="0"/>
              <a:t>– </a:t>
            </a:r>
            <a:r>
              <a:rPr lang="pt-BR" sz="3400" dirty="0" smtClean="0"/>
              <a:t>aquela sócia que merece ser homenageada por ser </a:t>
            </a:r>
            <a:r>
              <a:rPr lang="pt-BR" sz="3400" b="1" i="1" dirty="0" smtClean="0">
                <a:solidFill>
                  <a:srgbClr val="FF0066"/>
                </a:solidFill>
              </a:rPr>
              <a:t>abençoadora, benfazeja, digna de honrarias e de reconhecimento por serviços e procedimentos notáveis em favor da SAF local, Federação ou Confederações</a:t>
            </a:r>
            <a:r>
              <a:rPr lang="pt-BR" sz="3400" dirty="0" smtClean="0"/>
              <a:t>. Esse título deve ser concedido levando-se em consideração também </a:t>
            </a:r>
            <a:r>
              <a:rPr lang="pt-BR" sz="3400" b="1" i="1" dirty="0" smtClean="0">
                <a:solidFill>
                  <a:srgbClr val="FF0066"/>
                </a:solidFill>
              </a:rPr>
              <a:t>o tempo de ação continuada no Trabalho Feminino.</a:t>
            </a:r>
          </a:p>
          <a:p>
            <a:pPr algn="just"/>
            <a:endParaRPr lang="pt-BR" sz="3400" dirty="0"/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600200"/>
            <a:ext cx="8472518" cy="4972072"/>
          </a:xfrm>
        </p:spPr>
        <p:txBody>
          <a:bodyPr>
            <a:normAutofit/>
          </a:bodyPr>
          <a:lstStyle/>
          <a:p>
            <a:pPr algn="just"/>
            <a:r>
              <a:rPr lang="pt-BR" sz="4400" dirty="0" smtClean="0"/>
              <a:t>Art. 5º- </a:t>
            </a:r>
            <a:r>
              <a:rPr lang="pt-BR" sz="4400" b="1" dirty="0" smtClean="0">
                <a:solidFill>
                  <a:srgbClr val="FF0066"/>
                </a:solidFill>
              </a:rPr>
              <a:t>São direitos das sócias</a:t>
            </a:r>
            <a:r>
              <a:rPr lang="pt-BR" sz="4400" dirty="0" smtClean="0"/>
              <a:t>: </a:t>
            </a:r>
          </a:p>
          <a:p>
            <a:pPr algn="just">
              <a:buNone/>
            </a:pPr>
            <a:r>
              <a:rPr lang="pt-BR" sz="4400" dirty="0" smtClean="0"/>
              <a:t>	Parágrafo </a:t>
            </a:r>
            <a:r>
              <a:rPr lang="pt-BR" sz="4400" dirty="0"/>
              <a:t>Único – Em caso de transferência de outra Igreja Presbiteriana do Brasil, </a:t>
            </a:r>
            <a:r>
              <a:rPr lang="pt-BR" sz="4400" b="1" i="1" dirty="0">
                <a:solidFill>
                  <a:srgbClr val="FF0066"/>
                </a:solidFill>
              </a:rPr>
              <a:t>sendo sócia da SAF, será recebida automaticamente pela nova SAF em plenária.</a:t>
            </a:r>
          </a:p>
          <a:p>
            <a:pPr algn="just"/>
            <a:endParaRPr lang="pt-BR" sz="4400" dirty="0"/>
          </a:p>
        </p:txBody>
      </p:sp>
    </p:spTree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85720" y="1285860"/>
            <a:ext cx="8643998" cy="5357850"/>
          </a:xfrm>
        </p:spPr>
        <p:txBody>
          <a:bodyPr>
            <a:noAutofit/>
          </a:bodyPr>
          <a:lstStyle/>
          <a:p>
            <a:pPr algn="just"/>
            <a:r>
              <a:rPr lang="pt-BR" sz="4800" dirty="0"/>
              <a:t>Art. 6º – São </a:t>
            </a:r>
            <a:r>
              <a:rPr lang="pt-BR" sz="4800" b="1" i="1" dirty="0">
                <a:solidFill>
                  <a:srgbClr val="FF0066"/>
                </a:solidFill>
              </a:rPr>
              <a:t>deveres</a:t>
            </a:r>
            <a:r>
              <a:rPr lang="pt-BR" sz="4800" dirty="0"/>
              <a:t> das sócias:</a:t>
            </a:r>
          </a:p>
          <a:p>
            <a:pPr algn="just">
              <a:buNone/>
            </a:pPr>
            <a:r>
              <a:rPr lang="pt-BR" sz="4800" dirty="0" smtClean="0"/>
              <a:t>g</a:t>
            </a:r>
            <a:r>
              <a:rPr lang="pt-BR" sz="4800" dirty="0"/>
              <a:t>) Pagar </a:t>
            </a:r>
            <a:r>
              <a:rPr lang="pt-BR" sz="4800" b="1" dirty="0">
                <a:solidFill>
                  <a:srgbClr val="FF0066"/>
                </a:solidFill>
              </a:rPr>
              <a:t>a anuidade individual </a:t>
            </a:r>
            <a:r>
              <a:rPr lang="pt-BR" sz="4800" dirty="0"/>
              <a:t>estipulada pela CNSAF</a:t>
            </a:r>
            <a:r>
              <a:rPr lang="pt-BR" sz="4800" i="1" dirty="0" smtClean="0"/>
              <a:t>;</a:t>
            </a:r>
          </a:p>
          <a:p>
            <a:pPr algn="just">
              <a:buNone/>
            </a:pPr>
            <a:r>
              <a:rPr lang="pt-BR" sz="4800" i="1" dirty="0" smtClean="0"/>
              <a:t> </a:t>
            </a:r>
            <a:r>
              <a:rPr lang="pt-BR" sz="4800" dirty="0" smtClean="0"/>
              <a:t>h</a:t>
            </a:r>
            <a:r>
              <a:rPr lang="pt-BR" sz="4800" dirty="0"/>
              <a:t>) Contribuir com </a:t>
            </a:r>
            <a:r>
              <a:rPr lang="pt-BR" sz="4800" b="1" i="1" dirty="0">
                <a:solidFill>
                  <a:srgbClr val="FF0066"/>
                </a:solidFill>
              </a:rPr>
              <a:t>as verbas votadas pela SAF</a:t>
            </a:r>
            <a:r>
              <a:rPr lang="pt-BR" sz="4800" i="1" dirty="0">
                <a:solidFill>
                  <a:srgbClr val="FF0066"/>
                </a:solidFill>
              </a:rPr>
              <a:t>,</a:t>
            </a:r>
            <a:r>
              <a:rPr lang="pt-BR" sz="4800" dirty="0"/>
              <a:t> quando for esse o caso. </a:t>
            </a:r>
          </a:p>
          <a:p>
            <a:pPr algn="just"/>
            <a:endParaRPr lang="pt-BR" sz="4800" dirty="0"/>
          </a:p>
        </p:txBody>
      </p:sp>
    </p:spTree>
  </p:cSld>
  <p:clrMapOvr>
    <a:masterClrMapping/>
  </p:clrMapOvr>
  <p:transition>
    <p:wheel spokes="2"/>
  </p:transition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428736"/>
            <a:ext cx="8472518" cy="5214974"/>
          </a:xfrm>
        </p:spPr>
        <p:txBody>
          <a:bodyPr>
            <a:noAutofit/>
          </a:bodyPr>
          <a:lstStyle/>
          <a:p>
            <a:r>
              <a:rPr lang="pt-BR" sz="4000" b="1" dirty="0"/>
              <a:t>Art. 7º – </a:t>
            </a:r>
            <a:r>
              <a:rPr lang="pt-BR" sz="4000" b="1" dirty="0">
                <a:solidFill>
                  <a:srgbClr val="FF0066"/>
                </a:solidFill>
              </a:rPr>
              <a:t>A sócia será desligada da SAF:</a:t>
            </a:r>
            <a:endParaRPr lang="pt-BR" sz="4000" dirty="0">
              <a:solidFill>
                <a:srgbClr val="FF0066"/>
              </a:solidFill>
            </a:endParaRPr>
          </a:p>
          <a:p>
            <a:pPr>
              <a:buNone/>
            </a:pPr>
            <a:r>
              <a:rPr lang="pt-BR" sz="4000" dirty="0" smtClean="0"/>
              <a:t>	b</a:t>
            </a:r>
            <a:r>
              <a:rPr lang="pt-BR" sz="4000" dirty="0"/>
              <a:t>) Por deixar de freqüentar suas reuniões, sem motivo justificado, por um período </a:t>
            </a:r>
            <a:r>
              <a:rPr lang="pt-BR" sz="4000" b="1" dirty="0"/>
              <a:t>superior a um ano</a:t>
            </a:r>
            <a:r>
              <a:rPr lang="pt-BR" sz="4000" dirty="0"/>
              <a:t>, </a:t>
            </a:r>
            <a:r>
              <a:rPr lang="pt-BR" sz="4000" b="1" i="1" dirty="0">
                <a:solidFill>
                  <a:srgbClr val="FF0066"/>
                </a:solidFill>
              </a:rPr>
              <a:t>e depois de ter se esgotado todas as possibilidades por parte da SAF para fazê-la retornar, ouvido o plenário; </a:t>
            </a:r>
            <a:endParaRPr lang="pt-BR" sz="4000" dirty="0"/>
          </a:p>
        </p:txBody>
      </p:sp>
    </p:spTree>
  </p:cSld>
  <p:clrMapOvr>
    <a:masterClrMapping/>
  </p:clrMapOvr>
  <p:transition>
    <p:newsflash/>
  </p:transition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600200"/>
            <a:ext cx="8472518" cy="5043510"/>
          </a:xfrm>
        </p:spPr>
        <p:txBody>
          <a:bodyPr/>
          <a:lstStyle/>
          <a:p>
            <a:r>
              <a:rPr lang="pt-BR" b="1" dirty="0"/>
              <a:t>Art. 8º </a:t>
            </a:r>
            <a:r>
              <a:rPr lang="pt-BR" dirty="0"/>
              <a:t>- Plenária</a:t>
            </a:r>
            <a:r>
              <a:rPr lang="pt-BR" i="1" dirty="0"/>
              <a:t> é </a:t>
            </a:r>
            <a:r>
              <a:rPr lang="pt-BR" dirty="0"/>
              <a:t>a reunião que congrega todas as sócias da SAF, em caráter administrativo, e que deve acontecer </a:t>
            </a:r>
            <a:r>
              <a:rPr lang="pt-BR" sz="5400" b="1" dirty="0">
                <a:solidFill>
                  <a:srgbClr val="FF0066"/>
                </a:solidFill>
              </a:rPr>
              <a:t>pelo menos seis vezes por ano</a:t>
            </a:r>
            <a:r>
              <a:rPr lang="pt-BR" sz="5400" b="1" dirty="0" smtClean="0">
                <a:solidFill>
                  <a:srgbClr val="FF0066"/>
                </a:solidFill>
              </a:rPr>
              <a:t>.</a:t>
            </a:r>
            <a:endParaRPr lang="pt-BR" sz="5400" dirty="0">
              <a:solidFill>
                <a:srgbClr val="FF0066"/>
              </a:solidFill>
            </a:endParaRPr>
          </a:p>
        </p:txBody>
      </p:sp>
    </p:spTree>
  </p:cSld>
  <p:clrMapOvr>
    <a:masterClrMapping/>
  </p:clrMapOvr>
  <p:transition>
    <p:wipe dir="u"/>
  </p:transition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85720" y="1600200"/>
            <a:ext cx="8401080" cy="5043510"/>
          </a:xfrm>
        </p:spPr>
        <p:txBody>
          <a:bodyPr>
            <a:normAutofit lnSpcReduction="10000"/>
          </a:bodyPr>
          <a:lstStyle/>
          <a:p>
            <a:r>
              <a:rPr lang="pt-BR" b="1" dirty="0" smtClean="0"/>
              <a:t>Art. 10º</a:t>
            </a:r>
          </a:p>
          <a:p>
            <a:pPr>
              <a:buNone/>
            </a:pPr>
            <a:r>
              <a:rPr lang="pt-BR" b="1" dirty="0" smtClean="0"/>
              <a:t>	§ </a:t>
            </a:r>
            <a:r>
              <a:rPr lang="pt-BR" b="1" dirty="0"/>
              <a:t>1º – Em primeira convocação, </a:t>
            </a:r>
            <a:r>
              <a:rPr lang="pt-BR" b="1" i="1" dirty="0">
                <a:solidFill>
                  <a:srgbClr val="FF0066"/>
                </a:solidFill>
              </a:rPr>
              <a:t>o quórum mínimo</a:t>
            </a:r>
            <a:r>
              <a:rPr lang="pt-BR" b="1" dirty="0"/>
              <a:t> é de mais da metade das sócias e em segunda convocação quinze minutos </a:t>
            </a:r>
            <a:r>
              <a:rPr lang="pt-BR" sz="3600" b="1" dirty="0"/>
              <a:t>após a primeira</a:t>
            </a:r>
            <a:r>
              <a:rPr lang="pt-BR" sz="3600" b="1" dirty="0">
                <a:solidFill>
                  <a:srgbClr val="FF0066"/>
                </a:solidFill>
              </a:rPr>
              <a:t>, com a quantidade de sócias que se encontrarem presentes.</a:t>
            </a:r>
            <a:endParaRPr lang="pt-BR" sz="3600" dirty="0">
              <a:solidFill>
                <a:srgbClr val="FF0066"/>
              </a:solidFill>
            </a:endParaRPr>
          </a:p>
          <a:p>
            <a:r>
              <a:rPr lang="pt-BR" dirty="0"/>
              <a:t>§ 2º – </a:t>
            </a:r>
            <a:r>
              <a:rPr lang="pt-BR" b="1" i="1" dirty="0"/>
              <a:t>A plenária especialmente convocada para eleição </a:t>
            </a:r>
            <a:r>
              <a:rPr lang="pt-BR" b="1" i="1" dirty="0">
                <a:solidFill>
                  <a:srgbClr val="FF0066"/>
                </a:solidFill>
              </a:rPr>
              <a:t>só poderá funcionar com a presença mínima de mais da metade das sócias.</a:t>
            </a:r>
          </a:p>
          <a:p>
            <a:endParaRPr lang="pt-BR" dirty="0"/>
          </a:p>
        </p:txBody>
      </p:sp>
    </p:spTree>
  </p:cSld>
  <p:clrMapOvr>
    <a:masterClrMapping/>
  </p:clrMapOvr>
  <p:transition>
    <p:dissolve/>
  </p:transition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357158" y="1357298"/>
            <a:ext cx="8572560" cy="5286412"/>
          </a:xfrm>
        </p:spPr>
        <p:txBody>
          <a:bodyPr>
            <a:noAutofit/>
          </a:bodyPr>
          <a:lstStyle/>
          <a:p>
            <a:r>
              <a:rPr lang="pt-BR" sz="3500" b="1" dirty="0"/>
              <a:t>Art. 11 </a:t>
            </a:r>
            <a:endParaRPr lang="pt-BR" sz="3500" dirty="0"/>
          </a:p>
          <a:p>
            <a:pPr>
              <a:buNone/>
            </a:pPr>
            <a:r>
              <a:rPr lang="pt-BR" sz="3500" dirty="0" smtClean="0"/>
              <a:t>	§ </a:t>
            </a:r>
            <a:r>
              <a:rPr lang="pt-BR" sz="3500" dirty="0"/>
              <a:t>1º – A eleição será feita anualmente, por voto secreto, em plenária extraordinária,  convocada para este fim, cargo por cargo</a:t>
            </a:r>
            <a:r>
              <a:rPr lang="pt-BR" sz="3500" dirty="0">
                <a:solidFill>
                  <a:srgbClr val="FF0000"/>
                </a:solidFill>
              </a:rPr>
              <a:t>, </a:t>
            </a:r>
            <a:r>
              <a:rPr lang="pt-BR" sz="3500" b="1" i="1" dirty="0">
                <a:solidFill>
                  <a:srgbClr val="FF0066"/>
                </a:solidFill>
              </a:rPr>
              <a:t>podendo haver indicação de nomes pelo Plenário, desde que todas tenham a mesma oportunidade de indicação.</a:t>
            </a:r>
          </a:p>
          <a:p>
            <a:r>
              <a:rPr lang="pt-BR" sz="3500" b="1" i="1" dirty="0"/>
              <a:t>§ 2º - Todas as sócias poderão votar, desde que presentes na plenária. </a:t>
            </a:r>
            <a:endParaRPr lang="pt-BR" sz="3500" b="1" dirty="0"/>
          </a:p>
        </p:txBody>
      </p:sp>
    </p:spTree>
  </p:cSld>
  <p:clrMapOvr>
    <a:masterClrMapping/>
  </p:clrMapOvr>
  <p:transition>
    <p:plus/>
  </p:transition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357158" y="1357298"/>
            <a:ext cx="8572560" cy="5286412"/>
          </a:xfrm>
        </p:spPr>
        <p:txBody>
          <a:bodyPr>
            <a:noAutofit/>
          </a:bodyPr>
          <a:lstStyle/>
          <a:p>
            <a:pPr algn="just"/>
            <a:r>
              <a:rPr lang="pt-BR" sz="3800" b="1" dirty="0"/>
              <a:t>Art. 11 </a:t>
            </a:r>
            <a:endParaRPr lang="pt-BR" sz="3800" dirty="0"/>
          </a:p>
          <a:p>
            <a:pPr algn="just">
              <a:buNone/>
            </a:pPr>
            <a:r>
              <a:rPr lang="pt-BR" sz="3800" b="1" i="1" dirty="0" smtClean="0">
                <a:solidFill>
                  <a:srgbClr val="FF0066"/>
                </a:solidFill>
              </a:rPr>
              <a:t>	§ </a:t>
            </a:r>
            <a:r>
              <a:rPr lang="pt-BR" sz="3800" b="1" i="1" dirty="0">
                <a:solidFill>
                  <a:srgbClr val="FF0066"/>
                </a:solidFill>
              </a:rPr>
              <a:t>3º - </a:t>
            </a:r>
            <a:r>
              <a:rPr lang="pt-BR" sz="3800" b="1" i="1" dirty="0"/>
              <a:t>Só poderão ser votadas para </a:t>
            </a:r>
            <a:r>
              <a:rPr lang="pt-BR" sz="3800" b="1" i="1" dirty="0">
                <a:solidFill>
                  <a:srgbClr val="FF0066"/>
                </a:solidFill>
              </a:rPr>
              <a:t>os cargos da Diretoria as sócias</a:t>
            </a:r>
            <a:r>
              <a:rPr lang="pt-BR" sz="3800" b="1" dirty="0">
                <a:solidFill>
                  <a:srgbClr val="0000CC"/>
                </a:solidFill>
              </a:rPr>
              <a:t>, </a:t>
            </a:r>
            <a:r>
              <a:rPr lang="pt-BR" sz="3800" b="1" dirty="0"/>
              <a:t>membros da Igreja e da SAF local há pelo menos seis meses da data da eleição</a:t>
            </a:r>
            <a:r>
              <a:rPr lang="pt-BR" sz="3800" b="1" dirty="0">
                <a:solidFill>
                  <a:srgbClr val="0000CC"/>
                </a:solidFill>
              </a:rPr>
              <a:t>, </a:t>
            </a:r>
            <a:r>
              <a:rPr lang="pt-BR" sz="4000" b="1" i="1" dirty="0">
                <a:solidFill>
                  <a:srgbClr val="FF0066"/>
                </a:solidFill>
              </a:rPr>
              <a:t>que tenham obtido freqüência mínima de 50% (cinqüenta por cento) das reuniões plenárias da SAF</a:t>
            </a:r>
            <a:r>
              <a:rPr lang="pt-BR" sz="4000" b="1" i="1" dirty="0" smtClean="0">
                <a:solidFill>
                  <a:srgbClr val="FF0066"/>
                </a:solidFill>
              </a:rPr>
              <a:t>.</a:t>
            </a:r>
            <a:endParaRPr lang="pt-BR" sz="4000" b="1" i="1" dirty="0">
              <a:solidFill>
                <a:srgbClr val="FF0066"/>
              </a:solidFill>
            </a:endParaRPr>
          </a:p>
        </p:txBody>
      </p:sp>
    </p:spTree>
  </p:cSld>
  <p:clrMapOvr>
    <a:masterClrMapping/>
  </p:clrMapOvr>
  <p:transition>
    <p:wheel spokes="1"/>
  </p:transition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428736"/>
            <a:ext cx="8643998" cy="5214974"/>
          </a:xfrm>
        </p:spPr>
        <p:txBody>
          <a:bodyPr>
            <a:normAutofit/>
          </a:bodyPr>
          <a:lstStyle/>
          <a:p>
            <a:r>
              <a:rPr lang="pt-BR" sz="4800" b="1" dirty="0" smtClean="0"/>
              <a:t>Art. 11 </a:t>
            </a:r>
            <a:endParaRPr lang="pt-BR" sz="4800" dirty="0" smtClean="0"/>
          </a:p>
          <a:p>
            <a:pPr>
              <a:buNone/>
            </a:pPr>
            <a:r>
              <a:rPr lang="pt-BR" sz="4800" dirty="0" smtClean="0"/>
              <a:t>	§ 7º - </a:t>
            </a:r>
            <a:r>
              <a:rPr lang="pt-BR" sz="4800" b="1" i="1" dirty="0" smtClean="0">
                <a:solidFill>
                  <a:srgbClr val="FF0066"/>
                </a:solidFill>
              </a:rPr>
              <a:t>Para os casos das </a:t>
            </a:r>
            <a:r>
              <a:rPr lang="pt-BR" sz="4800" b="1" i="1" dirty="0" err="1" smtClean="0">
                <a:solidFill>
                  <a:srgbClr val="FF0066"/>
                </a:solidFill>
              </a:rPr>
              <a:t>SAFs</a:t>
            </a:r>
            <a:r>
              <a:rPr lang="pt-BR" sz="4800" b="1" i="1" dirty="0" smtClean="0">
                <a:solidFill>
                  <a:srgbClr val="FF0066"/>
                </a:solidFill>
              </a:rPr>
              <a:t> com número de sócias inferior a 8 (oito)</a:t>
            </a:r>
            <a:r>
              <a:rPr lang="pt-BR" sz="4800" dirty="0" smtClean="0"/>
              <a:t>, a Diretoria poderá ser composta </a:t>
            </a:r>
            <a:r>
              <a:rPr lang="pt-BR" sz="4800" b="1" i="1" dirty="0" smtClean="0">
                <a:solidFill>
                  <a:srgbClr val="FF0066"/>
                </a:solidFill>
              </a:rPr>
              <a:t>de Presidente, Secretária e Tesoureira</a:t>
            </a:r>
            <a:r>
              <a:rPr lang="pt-BR" sz="4800" dirty="0" smtClean="0"/>
              <a:t>.</a:t>
            </a:r>
          </a:p>
          <a:p>
            <a:endParaRPr lang="pt-BR" sz="4800" dirty="0"/>
          </a:p>
        </p:txBody>
      </p:sp>
    </p:spTree>
  </p:cSld>
  <p:clrMapOvr>
    <a:masterClrMapping/>
  </p:clrMapOvr>
  <p:transition>
    <p:wipe dir="u"/>
  </p:transition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85720" y="1600200"/>
            <a:ext cx="8401080" cy="4972072"/>
          </a:xfrm>
        </p:spPr>
        <p:txBody>
          <a:bodyPr>
            <a:noAutofit/>
          </a:bodyPr>
          <a:lstStyle/>
          <a:p>
            <a:pPr algn="just"/>
            <a:r>
              <a:rPr lang="pt-BR" sz="4300" b="1" dirty="0"/>
              <a:t>Art. 12 – </a:t>
            </a:r>
            <a:r>
              <a:rPr lang="pt-BR" sz="4300" dirty="0"/>
              <a:t>São atribuições da Diretoria:</a:t>
            </a:r>
          </a:p>
          <a:p>
            <a:pPr algn="just">
              <a:buNone/>
            </a:pPr>
            <a:r>
              <a:rPr lang="pt-BR" sz="4300" b="1" dirty="0" smtClean="0"/>
              <a:t>	b</a:t>
            </a:r>
            <a:r>
              <a:rPr lang="pt-BR" sz="4300" b="1" dirty="0"/>
              <a:t>) Nomear e demitir as Secretárias de Atividades </a:t>
            </a:r>
            <a:r>
              <a:rPr lang="pt-BR" sz="4300" b="1" dirty="0">
                <a:solidFill>
                  <a:srgbClr val="FF0066"/>
                </a:solidFill>
              </a:rPr>
              <a:t>e Coordenadoras de Departamentos</a:t>
            </a:r>
            <a:r>
              <a:rPr lang="pt-BR" sz="4300" b="1" dirty="0"/>
              <a:t>, bem como acompanhar</a:t>
            </a:r>
            <a:r>
              <a:rPr lang="pt-BR" sz="4300" dirty="0"/>
              <a:t> o seu trabalho por meio de relatórios</a:t>
            </a:r>
            <a:r>
              <a:rPr lang="pt-BR" sz="4300" dirty="0" smtClean="0"/>
              <a:t>;</a:t>
            </a:r>
            <a:endParaRPr lang="pt-BR" sz="4300" dirty="0"/>
          </a:p>
        </p:txBody>
      </p:sp>
    </p:spTree>
  </p:cSld>
  <p:clrMapOvr>
    <a:masterClrMapping/>
  </p:clrMapOvr>
  <p:transition>
    <p:zoom dir="in"/>
  </p:transition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500174"/>
            <a:ext cx="8643998" cy="5143536"/>
          </a:xfrm>
        </p:spPr>
        <p:txBody>
          <a:bodyPr>
            <a:noAutofit/>
          </a:bodyPr>
          <a:lstStyle/>
          <a:p>
            <a:pPr algn="just">
              <a:buNone/>
            </a:pPr>
            <a:r>
              <a:rPr lang="pt-BR" sz="4000" b="1" dirty="0" smtClean="0"/>
              <a:t>Art</a:t>
            </a:r>
            <a:r>
              <a:rPr lang="pt-BR" sz="4000" b="1" dirty="0"/>
              <a:t>. 13 – </a:t>
            </a:r>
            <a:r>
              <a:rPr lang="pt-BR" sz="4000" dirty="0"/>
              <a:t>Compete a Presidente:</a:t>
            </a:r>
          </a:p>
          <a:p>
            <a:pPr algn="just"/>
            <a:r>
              <a:rPr lang="pt-BR" sz="4000" dirty="0"/>
              <a:t>j) </a:t>
            </a:r>
            <a:r>
              <a:rPr lang="pt-BR" sz="4000" b="1" i="1" dirty="0">
                <a:solidFill>
                  <a:srgbClr val="FF0066"/>
                </a:solidFill>
              </a:rPr>
              <a:t>dar voto de “Minerva” </a:t>
            </a:r>
            <a:r>
              <a:rPr lang="pt-BR" sz="4000" dirty="0"/>
              <a:t>no caso de empate na votação, </a:t>
            </a:r>
            <a:r>
              <a:rPr lang="pt-BR" sz="4000" b="1" i="1" dirty="0">
                <a:solidFill>
                  <a:srgbClr val="FF0066"/>
                </a:solidFill>
              </a:rPr>
              <a:t>se estiver presidindo a reunião.</a:t>
            </a:r>
          </a:p>
          <a:p>
            <a:pPr algn="just">
              <a:buNone/>
            </a:pPr>
            <a:r>
              <a:rPr lang="pt-BR" sz="4000" dirty="0"/>
              <a:t>	</a:t>
            </a:r>
            <a:r>
              <a:rPr lang="pt-BR" sz="4000" b="1" dirty="0" smtClean="0"/>
              <a:t>Parágrafo </a:t>
            </a:r>
            <a:r>
              <a:rPr lang="pt-BR" sz="4000" b="1" dirty="0"/>
              <a:t>único </a:t>
            </a:r>
            <a:r>
              <a:rPr lang="pt-BR" sz="4000" dirty="0"/>
              <a:t>– </a:t>
            </a:r>
            <a:r>
              <a:rPr lang="pt-BR" sz="4000" b="1" i="1" dirty="0">
                <a:solidFill>
                  <a:srgbClr val="FF0066"/>
                </a:solidFill>
              </a:rPr>
              <a:t>O voto de “Minerva” </a:t>
            </a:r>
            <a:r>
              <a:rPr lang="pt-BR" sz="4000" b="1" i="1" dirty="0"/>
              <a:t>será dado por quem </a:t>
            </a:r>
            <a:r>
              <a:rPr lang="pt-BR" sz="4000" b="1" i="1" dirty="0">
                <a:solidFill>
                  <a:srgbClr val="FF0066"/>
                </a:solidFill>
              </a:rPr>
              <a:t>preside a reunião</a:t>
            </a:r>
            <a:r>
              <a:rPr lang="pt-BR" sz="4000" b="1" i="1" dirty="0" smtClean="0">
                <a:solidFill>
                  <a:srgbClr val="FF0066"/>
                </a:solidFill>
              </a:rPr>
              <a:t>.</a:t>
            </a:r>
          </a:p>
          <a:p>
            <a:pPr algn="just">
              <a:buNone/>
            </a:pPr>
            <a:endParaRPr lang="pt-BR" sz="4000" b="1" i="1" dirty="0">
              <a:solidFill>
                <a:srgbClr val="FF0066"/>
              </a:solidFill>
            </a:endParaRPr>
          </a:p>
          <a:p>
            <a:pPr algn="just"/>
            <a:endParaRPr lang="pt-BR" sz="4000" dirty="0"/>
          </a:p>
        </p:txBody>
      </p:sp>
    </p:spTree>
  </p:cSld>
  <p:clrMapOvr>
    <a:masterClrMapping/>
  </p:clrMapOvr>
  <p:transition>
    <p:split orient="vert" dir="in"/>
  </p:transition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500174"/>
            <a:ext cx="8643998" cy="5143536"/>
          </a:xfrm>
        </p:spPr>
        <p:txBody>
          <a:bodyPr>
            <a:noAutofit/>
          </a:bodyPr>
          <a:lstStyle/>
          <a:p>
            <a:pPr algn="just">
              <a:buNone/>
            </a:pPr>
            <a:r>
              <a:rPr lang="pt-BR" sz="3500" b="1" i="1" dirty="0" smtClean="0">
                <a:solidFill>
                  <a:srgbClr val="FF0066"/>
                </a:solidFill>
              </a:rPr>
              <a:t>VOTO MINERVA</a:t>
            </a:r>
          </a:p>
          <a:p>
            <a:pPr algn="just">
              <a:buNone/>
            </a:pPr>
            <a:r>
              <a:rPr lang="pt-BR" sz="3500" b="1" dirty="0" smtClean="0"/>
              <a:t>Art</a:t>
            </a:r>
            <a:r>
              <a:rPr lang="pt-BR" sz="3500" b="1" dirty="0"/>
              <a:t>. </a:t>
            </a:r>
            <a:r>
              <a:rPr lang="pt-BR" sz="3500" b="1" dirty="0" smtClean="0"/>
              <a:t>49, f e Parágrafo único – </a:t>
            </a:r>
            <a:r>
              <a:rPr lang="pt-BR" sz="3500" dirty="0"/>
              <a:t>Compete a </a:t>
            </a:r>
            <a:r>
              <a:rPr lang="pt-BR" sz="3500" dirty="0" smtClean="0"/>
              <a:t>Presidente da Federação e da Confederação </a:t>
            </a:r>
            <a:r>
              <a:rPr lang="pt-BR" sz="3500" dirty="0" err="1" smtClean="0"/>
              <a:t>Sinodal</a:t>
            </a:r>
            <a:endParaRPr lang="pt-BR" sz="3500" dirty="0"/>
          </a:p>
          <a:p>
            <a:pPr algn="just">
              <a:buNone/>
            </a:pPr>
            <a:r>
              <a:rPr lang="pt-BR" sz="3500" b="1" dirty="0" smtClean="0"/>
              <a:t>Art. 75, e Parágrafo único </a:t>
            </a:r>
            <a:r>
              <a:rPr lang="pt-BR" sz="3500" dirty="0" smtClean="0"/>
              <a:t>– Compete a Presidente da Confederação Nacional</a:t>
            </a:r>
          </a:p>
          <a:p>
            <a:pPr algn="just">
              <a:buNone/>
            </a:pPr>
            <a:r>
              <a:rPr lang="pt-BR" sz="3500" b="1" dirty="0" smtClean="0">
                <a:solidFill>
                  <a:srgbClr val="FF0066"/>
                </a:solidFill>
              </a:rPr>
              <a:t>	Voto Minerva</a:t>
            </a:r>
            <a:r>
              <a:rPr lang="pt-BR" sz="3500" dirty="0" smtClean="0">
                <a:solidFill>
                  <a:srgbClr val="FF0066"/>
                </a:solidFill>
              </a:rPr>
              <a:t> </a:t>
            </a:r>
            <a:r>
              <a:rPr lang="pt-BR" sz="3500" dirty="0" smtClean="0"/>
              <a:t>– É o voto que </a:t>
            </a:r>
            <a:r>
              <a:rPr lang="pt-BR" sz="3500" b="1" i="1" dirty="0" smtClean="0">
                <a:solidFill>
                  <a:srgbClr val="FF0066"/>
                </a:solidFill>
              </a:rPr>
              <a:t>decide uma votação</a:t>
            </a:r>
            <a:r>
              <a:rPr lang="pt-BR" sz="3500" dirty="0" smtClean="0"/>
              <a:t> que de outra forma estaria empatada. </a:t>
            </a:r>
          </a:p>
          <a:p>
            <a:pPr algn="just">
              <a:buNone/>
            </a:pPr>
            <a:endParaRPr lang="pt-BR" sz="3500" dirty="0"/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500174"/>
            <a:ext cx="8572560" cy="5143536"/>
          </a:xfrm>
        </p:spPr>
        <p:txBody>
          <a:bodyPr>
            <a:noAutofit/>
          </a:bodyPr>
          <a:lstStyle/>
          <a:p>
            <a:pPr algn="just"/>
            <a:r>
              <a:rPr lang="pt-BR" sz="3800" b="1" dirty="0"/>
              <a:t>Art. 15 – </a:t>
            </a:r>
            <a:r>
              <a:rPr lang="pt-BR" sz="3800" dirty="0"/>
              <a:t>Compete a Primeira </a:t>
            </a:r>
            <a:r>
              <a:rPr lang="pt-BR" sz="3800" dirty="0" smtClean="0"/>
              <a:t>Secretária (</a:t>
            </a:r>
            <a:r>
              <a:rPr lang="pt-BR" sz="3800" b="1" i="1" dirty="0" smtClean="0">
                <a:solidFill>
                  <a:srgbClr val="FF0066"/>
                </a:solidFill>
              </a:rPr>
              <a:t>SAF):</a:t>
            </a:r>
            <a:endParaRPr lang="pt-BR" sz="3800" b="1" i="1" dirty="0">
              <a:solidFill>
                <a:srgbClr val="FF0066"/>
              </a:solidFill>
            </a:endParaRPr>
          </a:p>
          <a:p>
            <a:pPr algn="just"/>
            <a:r>
              <a:rPr lang="pt-BR" sz="3800" dirty="0"/>
              <a:t>a) </a:t>
            </a:r>
            <a:r>
              <a:rPr lang="pt-BR" sz="3800" b="1" dirty="0"/>
              <a:t>Redigir </a:t>
            </a:r>
            <a:r>
              <a:rPr lang="pt-BR" sz="3800" b="1" i="1" dirty="0">
                <a:solidFill>
                  <a:srgbClr val="FF0066"/>
                </a:solidFill>
              </a:rPr>
              <a:t>as atas ou memória da reunião</a:t>
            </a:r>
            <a:r>
              <a:rPr lang="pt-BR" sz="3800" b="1" dirty="0">
                <a:solidFill>
                  <a:srgbClr val="FF0000"/>
                </a:solidFill>
              </a:rPr>
              <a:t> </a:t>
            </a:r>
            <a:r>
              <a:rPr lang="pt-BR" sz="3800" b="1" dirty="0"/>
              <a:t>da Plenária, da Diretoria e da Comissão Executiva</a:t>
            </a:r>
            <a:r>
              <a:rPr lang="pt-BR" sz="3800" dirty="0" smtClean="0">
                <a:solidFill>
                  <a:srgbClr val="FF0000"/>
                </a:solidFill>
              </a:rPr>
              <a:t>;</a:t>
            </a:r>
          </a:p>
          <a:p>
            <a:pPr algn="just">
              <a:buNone/>
            </a:pPr>
            <a:r>
              <a:rPr lang="pt-BR" sz="3800" dirty="0" smtClean="0"/>
              <a:t>	Parágrafo </a:t>
            </a:r>
            <a:r>
              <a:rPr lang="pt-BR" sz="3800" dirty="0"/>
              <a:t>Único - </a:t>
            </a:r>
            <a:r>
              <a:rPr lang="pt-BR" sz="3800" b="1" i="1" dirty="0">
                <a:solidFill>
                  <a:srgbClr val="FF0066"/>
                </a:solidFill>
              </a:rPr>
              <a:t>As atas ou memórias de reuniões</a:t>
            </a:r>
            <a:r>
              <a:rPr lang="pt-BR" sz="3800" b="1" dirty="0"/>
              <a:t>, podem ser feitas de forma </a:t>
            </a:r>
            <a:r>
              <a:rPr lang="pt-BR" sz="3800" b="1" i="1" dirty="0">
                <a:solidFill>
                  <a:srgbClr val="FF0066"/>
                </a:solidFill>
              </a:rPr>
              <a:t>manual ou eletrônica, em livro próprio</a:t>
            </a:r>
            <a:r>
              <a:rPr lang="pt-BR" sz="3800" b="1" dirty="0"/>
              <a:t>.</a:t>
            </a:r>
            <a:endParaRPr lang="pt-BR" sz="3800" dirty="0"/>
          </a:p>
          <a:p>
            <a:pPr algn="just">
              <a:buNone/>
            </a:pPr>
            <a:endParaRPr lang="pt-BR" sz="3800" dirty="0"/>
          </a:p>
          <a:p>
            <a:pPr algn="just"/>
            <a:endParaRPr lang="pt-BR" sz="3800" dirty="0"/>
          </a:p>
        </p:txBody>
      </p:sp>
    </p:spTree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500174"/>
            <a:ext cx="8572560" cy="5143536"/>
          </a:xfrm>
        </p:spPr>
        <p:txBody>
          <a:bodyPr>
            <a:noAutofit/>
          </a:bodyPr>
          <a:lstStyle/>
          <a:p>
            <a:r>
              <a:rPr lang="pt-BR" sz="4000" b="1" dirty="0" smtClean="0"/>
              <a:t>ATA ou </a:t>
            </a:r>
            <a:r>
              <a:rPr lang="pt-BR" sz="4000" b="1" dirty="0" smtClean="0">
                <a:solidFill>
                  <a:srgbClr val="FF0066"/>
                </a:solidFill>
              </a:rPr>
              <a:t>MEMÓRIA DE REUNIÃO</a:t>
            </a:r>
          </a:p>
          <a:p>
            <a:pPr>
              <a:buNone/>
            </a:pPr>
            <a:r>
              <a:rPr lang="pt-BR" sz="4000" b="1" dirty="0" smtClean="0"/>
              <a:t>	Art. 68 – </a:t>
            </a:r>
            <a:r>
              <a:rPr lang="pt-BR" sz="4000" b="1" i="1" dirty="0" smtClean="0">
                <a:solidFill>
                  <a:srgbClr val="FF0066"/>
                </a:solidFill>
              </a:rPr>
              <a:t>A Federação e a Confederação </a:t>
            </a:r>
            <a:r>
              <a:rPr lang="pt-BR" sz="4000" b="1" i="1" dirty="0" err="1" smtClean="0">
                <a:solidFill>
                  <a:srgbClr val="FF0066"/>
                </a:solidFill>
              </a:rPr>
              <a:t>Sinodal</a:t>
            </a:r>
            <a:r>
              <a:rPr lang="pt-BR" sz="4000" b="1" i="1" dirty="0" smtClean="0">
                <a:solidFill>
                  <a:srgbClr val="FF0066"/>
                </a:solidFill>
              </a:rPr>
              <a:t> </a:t>
            </a:r>
            <a:r>
              <a:rPr lang="pt-BR" sz="4000" dirty="0" smtClean="0"/>
              <a:t>terão os seguintes livros:</a:t>
            </a:r>
          </a:p>
          <a:p>
            <a:pPr lvl="0">
              <a:buNone/>
            </a:pPr>
            <a:r>
              <a:rPr lang="pt-BR" sz="4000" dirty="0" smtClean="0"/>
              <a:t>	a) </a:t>
            </a:r>
            <a:r>
              <a:rPr lang="pt-BR" sz="4000" b="1" i="1" dirty="0" smtClean="0">
                <a:solidFill>
                  <a:srgbClr val="FF0066"/>
                </a:solidFill>
              </a:rPr>
              <a:t>Atas ou memória </a:t>
            </a:r>
            <a:r>
              <a:rPr lang="pt-BR" sz="4000" dirty="0" smtClean="0"/>
              <a:t>das </a:t>
            </a:r>
            <a:r>
              <a:rPr lang="pt-BR" sz="4000" b="1" i="1" dirty="0" smtClean="0"/>
              <a:t>reuniões da Diretoria e Comissão Executiva</a:t>
            </a:r>
          </a:p>
          <a:p>
            <a:pPr>
              <a:buNone/>
            </a:pPr>
            <a:r>
              <a:rPr lang="pt-BR" sz="4000" dirty="0" smtClean="0"/>
              <a:t>	b) </a:t>
            </a:r>
            <a:r>
              <a:rPr lang="pt-BR" sz="4000" b="1" i="1" dirty="0" smtClean="0">
                <a:solidFill>
                  <a:srgbClr val="FF0066"/>
                </a:solidFill>
              </a:rPr>
              <a:t>Atas de Congressos</a:t>
            </a:r>
          </a:p>
          <a:p>
            <a:pPr lvl="0"/>
            <a:endParaRPr lang="pt-BR" sz="4000" dirty="0" smtClean="0"/>
          </a:p>
          <a:p>
            <a:pPr algn="just">
              <a:buNone/>
            </a:pPr>
            <a:endParaRPr lang="pt-BR" sz="3800" dirty="0"/>
          </a:p>
          <a:p>
            <a:pPr algn="just"/>
            <a:endParaRPr lang="pt-BR" sz="3800" dirty="0"/>
          </a:p>
        </p:txBody>
      </p:sp>
    </p:spTree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428736"/>
            <a:ext cx="8572560" cy="5143536"/>
          </a:xfrm>
        </p:spPr>
        <p:txBody>
          <a:bodyPr>
            <a:noAutofit/>
          </a:bodyPr>
          <a:lstStyle/>
          <a:p>
            <a:r>
              <a:rPr lang="pt-BR" sz="3600" b="1" dirty="0" smtClean="0"/>
              <a:t>VACÂNCIA</a:t>
            </a:r>
          </a:p>
          <a:p>
            <a:pPr>
              <a:buNone/>
            </a:pPr>
            <a:r>
              <a:rPr lang="pt-BR" sz="3600" b="1" dirty="0" smtClean="0"/>
              <a:t>	Art</a:t>
            </a:r>
            <a:r>
              <a:rPr lang="pt-BR" sz="3600" b="1" dirty="0"/>
              <a:t>. 18 – </a:t>
            </a:r>
            <a:r>
              <a:rPr lang="pt-BR" sz="3600" dirty="0"/>
              <a:t>A vacância nos cargos da Diretoria dar-se-á nos seguintes casos</a:t>
            </a:r>
            <a:r>
              <a:rPr lang="pt-BR" sz="3600" dirty="0" smtClean="0"/>
              <a:t>: </a:t>
            </a:r>
            <a:r>
              <a:rPr lang="pt-BR" sz="3600" b="1" dirty="0" smtClean="0">
                <a:solidFill>
                  <a:srgbClr val="FF0066"/>
                </a:solidFill>
              </a:rPr>
              <a:t>(SAF)</a:t>
            </a:r>
          </a:p>
          <a:p>
            <a:pPr>
              <a:buNone/>
            </a:pPr>
            <a:r>
              <a:rPr lang="pt-BR" sz="3600" dirty="0" smtClean="0"/>
              <a:t>	 </a:t>
            </a:r>
            <a:r>
              <a:rPr lang="pt-BR" sz="3600" b="1" dirty="0" smtClean="0"/>
              <a:t>c</a:t>
            </a:r>
            <a:r>
              <a:rPr lang="pt-BR" sz="3600" b="1" dirty="0"/>
              <a:t>) Pelo não cumprimento de suas atribuições, sem motivo justificado, lavrado em ata ou em memória da reunião, </a:t>
            </a:r>
            <a:r>
              <a:rPr lang="pt-BR" sz="3600" b="1" i="1" dirty="0">
                <a:solidFill>
                  <a:srgbClr val="FF0066"/>
                </a:solidFill>
              </a:rPr>
              <a:t>e após serem verificadas todas as possibilidades para sua permanência</a:t>
            </a:r>
            <a:r>
              <a:rPr lang="pt-BR" sz="3600" b="1" dirty="0" smtClean="0"/>
              <a:t>;</a:t>
            </a:r>
            <a:endParaRPr lang="pt-BR" sz="3600" dirty="0"/>
          </a:p>
        </p:txBody>
      </p:sp>
    </p:spTree>
  </p:cSld>
  <p:clrMapOvr>
    <a:masterClrMapping/>
  </p:clrMapOvr>
  <p:transition>
    <p:dissolve/>
  </p:transition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428736"/>
            <a:ext cx="8572560" cy="5143536"/>
          </a:xfrm>
        </p:spPr>
        <p:txBody>
          <a:bodyPr>
            <a:noAutofit/>
          </a:bodyPr>
          <a:lstStyle/>
          <a:p>
            <a:r>
              <a:rPr lang="pt-BR" sz="3600" b="1" dirty="0" smtClean="0"/>
              <a:t>VACÂNCIA</a:t>
            </a:r>
          </a:p>
          <a:p>
            <a:pPr>
              <a:buNone/>
            </a:pPr>
            <a:r>
              <a:rPr lang="pt-BR" sz="3600" b="1" dirty="0" smtClean="0"/>
              <a:t>	Art</a:t>
            </a:r>
            <a:r>
              <a:rPr lang="pt-BR" sz="3600" b="1" dirty="0"/>
              <a:t>. </a:t>
            </a:r>
            <a:r>
              <a:rPr lang="pt-BR" sz="3600" b="1" dirty="0" smtClean="0"/>
              <a:t>56 </a:t>
            </a:r>
            <a:r>
              <a:rPr lang="pt-BR" sz="3600" b="1" dirty="0"/>
              <a:t>– </a:t>
            </a:r>
            <a:r>
              <a:rPr lang="pt-BR" sz="3600" dirty="0"/>
              <a:t>A vacância nos cargos da Diretoria dar-se-á nos seguintes casos</a:t>
            </a:r>
            <a:r>
              <a:rPr lang="pt-BR" sz="3600" dirty="0" smtClean="0"/>
              <a:t>: </a:t>
            </a:r>
            <a:r>
              <a:rPr lang="pt-BR" sz="3600" b="1" i="1" dirty="0" smtClean="0">
                <a:solidFill>
                  <a:srgbClr val="FF0066"/>
                </a:solidFill>
              </a:rPr>
              <a:t>(Federação e e  Confederação </a:t>
            </a:r>
            <a:r>
              <a:rPr lang="pt-BR" sz="3600" b="1" i="1" dirty="0" err="1" smtClean="0">
                <a:solidFill>
                  <a:srgbClr val="FF0066"/>
                </a:solidFill>
              </a:rPr>
              <a:t>Sinodal</a:t>
            </a:r>
            <a:r>
              <a:rPr lang="pt-BR" sz="3600" b="1" i="1" dirty="0" smtClean="0">
                <a:solidFill>
                  <a:srgbClr val="FF0066"/>
                </a:solidFill>
              </a:rPr>
              <a:t>)</a:t>
            </a:r>
          </a:p>
          <a:p>
            <a:pPr>
              <a:buNone/>
            </a:pPr>
            <a:r>
              <a:rPr lang="pt-BR" sz="3600" dirty="0" smtClean="0"/>
              <a:t>	 </a:t>
            </a:r>
            <a:r>
              <a:rPr lang="pt-BR" sz="3600" b="1" dirty="0" smtClean="0"/>
              <a:t>d) </a:t>
            </a:r>
            <a:r>
              <a:rPr lang="pt-BR" sz="3600" b="1" dirty="0"/>
              <a:t>Pelo não cumprimento de suas atribuições, sem motivo justificado, lavrado em ata ou em memória da reunião, </a:t>
            </a:r>
            <a:r>
              <a:rPr lang="pt-BR" sz="3600" b="1" i="1" dirty="0">
                <a:solidFill>
                  <a:srgbClr val="FF0066"/>
                </a:solidFill>
              </a:rPr>
              <a:t>e após serem verificadas todas as possibilidades para sua permanência</a:t>
            </a:r>
            <a:r>
              <a:rPr lang="pt-BR" sz="3600" b="1" dirty="0" smtClean="0"/>
              <a:t>;</a:t>
            </a:r>
            <a:endParaRPr lang="pt-BR" sz="3600" dirty="0"/>
          </a:p>
        </p:txBody>
      </p:sp>
    </p:spTree>
  </p:cSld>
  <p:clrMapOvr>
    <a:masterClrMapping/>
  </p:clrMapOvr>
  <p:transition>
    <p:pull dir="d"/>
  </p:transition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428736"/>
            <a:ext cx="8643998" cy="5214974"/>
          </a:xfrm>
        </p:spPr>
        <p:txBody>
          <a:bodyPr>
            <a:noAutofit/>
          </a:bodyPr>
          <a:lstStyle/>
          <a:p>
            <a:r>
              <a:rPr lang="pt-BR" sz="3600" b="1" dirty="0" smtClean="0"/>
              <a:t>VACÂNCIA</a:t>
            </a:r>
          </a:p>
          <a:p>
            <a:pPr>
              <a:buNone/>
            </a:pPr>
            <a:r>
              <a:rPr lang="pt-BR" sz="3600" b="1" dirty="0" smtClean="0"/>
              <a:t>	Art</a:t>
            </a:r>
            <a:r>
              <a:rPr lang="pt-BR" sz="3600" b="1" dirty="0"/>
              <a:t>. </a:t>
            </a:r>
            <a:r>
              <a:rPr lang="pt-BR" sz="3600" b="1" dirty="0" smtClean="0"/>
              <a:t>82 </a:t>
            </a:r>
            <a:r>
              <a:rPr lang="pt-BR" sz="3600" b="1" dirty="0"/>
              <a:t>– </a:t>
            </a:r>
            <a:r>
              <a:rPr lang="pt-BR" sz="3600" dirty="0"/>
              <a:t>A vacância nos cargos da Diretoria dar-se-á nos seguintes </a:t>
            </a:r>
            <a:r>
              <a:rPr lang="pt-BR" sz="3600" dirty="0" smtClean="0"/>
              <a:t>casos: (</a:t>
            </a:r>
            <a:r>
              <a:rPr lang="pt-BR" sz="3600" b="1" i="1" dirty="0" smtClean="0">
                <a:solidFill>
                  <a:srgbClr val="FF0066"/>
                </a:solidFill>
              </a:rPr>
              <a:t>Confederação Nacional)</a:t>
            </a:r>
          </a:p>
          <a:p>
            <a:pPr>
              <a:buNone/>
            </a:pPr>
            <a:r>
              <a:rPr lang="pt-BR" sz="3600" dirty="0" smtClean="0"/>
              <a:t>	</a:t>
            </a:r>
            <a:r>
              <a:rPr lang="pt-BR" sz="3600" b="1" dirty="0" smtClean="0"/>
              <a:t>c) </a:t>
            </a:r>
            <a:r>
              <a:rPr lang="pt-BR" sz="3600" b="1" dirty="0"/>
              <a:t>Pelo não cumprimento de suas atribuições, sem motivo justificado, lavrado em ata ou em memória da reunião, </a:t>
            </a:r>
            <a:r>
              <a:rPr lang="pt-BR" sz="3600" b="1" i="1" dirty="0">
                <a:solidFill>
                  <a:srgbClr val="FF0066"/>
                </a:solidFill>
              </a:rPr>
              <a:t>e após serem verificadas todas as possibilidades para sua permanência</a:t>
            </a:r>
            <a:r>
              <a:rPr lang="pt-BR" sz="3600" b="1" dirty="0" smtClean="0"/>
              <a:t>;</a:t>
            </a:r>
            <a:endParaRPr lang="pt-BR" sz="3600" dirty="0"/>
          </a:p>
        </p:txBody>
      </p:sp>
    </p:spTree>
  </p:cSld>
  <p:clrMapOvr>
    <a:masterClrMapping/>
  </p:clrMapOvr>
  <p:transition>
    <p:wipe/>
  </p:transition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85720" y="1600200"/>
            <a:ext cx="8401080" cy="5043510"/>
          </a:xfrm>
        </p:spPr>
        <p:txBody>
          <a:bodyPr>
            <a:noAutofit/>
          </a:bodyPr>
          <a:lstStyle/>
          <a:p>
            <a:r>
              <a:rPr lang="pt-BR" sz="3600" b="1" dirty="0"/>
              <a:t>Art. 20 </a:t>
            </a:r>
            <a:r>
              <a:rPr lang="pt-BR" sz="3600" dirty="0"/>
              <a:t>– Para alcançar seus objetivos, a Diretoria </a:t>
            </a:r>
            <a:r>
              <a:rPr lang="pt-BR" sz="4000" b="1" i="1" dirty="0">
                <a:solidFill>
                  <a:srgbClr val="FF0066"/>
                </a:solidFill>
              </a:rPr>
              <a:t>poderá nomear </a:t>
            </a:r>
            <a:r>
              <a:rPr lang="pt-BR" sz="4000" b="1" i="1" dirty="0"/>
              <a:t>Secretárias de Atividades e Coordenadoras de Departamentos</a:t>
            </a:r>
            <a:r>
              <a:rPr lang="pt-BR" sz="4000" dirty="0">
                <a:solidFill>
                  <a:srgbClr val="FF0000"/>
                </a:solidFill>
              </a:rPr>
              <a:t>, </a:t>
            </a:r>
            <a:r>
              <a:rPr lang="pt-BR" sz="4000" b="1" i="1" dirty="0">
                <a:solidFill>
                  <a:srgbClr val="FF0066"/>
                </a:solidFill>
              </a:rPr>
              <a:t>de acordo com a estrutura de sua SAF e as próprias conveniências locais</a:t>
            </a:r>
            <a:r>
              <a:rPr lang="pt-BR" sz="4000" dirty="0"/>
              <a:t>, tais como tamanho da SAF e sócias habilitadas.</a:t>
            </a:r>
          </a:p>
          <a:p>
            <a:pPr>
              <a:buNone/>
            </a:pPr>
            <a:endParaRPr lang="pt-BR" sz="3600" dirty="0"/>
          </a:p>
          <a:p>
            <a:endParaRPr lang="pt-BR" sz="3600" dirty="0"/>
          </a:p>
        </p:txBody>
      </p:sp>
    </p:spTree>
  </p:cSld>
  <p:clrMapOvr>
    <a:masterClrMapping/>
  </p:clrMapOvr>
  <p:transition>
    <p:push dir="d"/>
  </p:transition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428736"/>
            <a:ext cx="8786874" cy="5214974"/>
          </a:xfrm>
        </p:spPr>
        <p:txBody>
          <a:bodyPr>
            <a:noAutofit/>
          </a:bodyPr>
          <a:lstStyle/>
          <a:p>
            <a:pPr>
              <a:buNone/>
            </a:pPr>
            <a:r>
              <a:rPr lang="pt-BR" sz="3300" b="1" dirty="0" smtClean="0">
                <a:latin typeface="Arial Narrow" pitchFamily="34" charset="0"/>
              </a:rPr>
              <a:t>	</a:t>
            </a:r>
            <a:r>
              <a:rPr lang="pt-BR" sz="3300" b="1" dirty="0" smtClean="0">
                <a:solidFill>
                  <a:srgbClr val="FF0066"/>
                </a:solidFill>
                <a:latin typeface="Arial Narrow" pitchFamily="34" charset="0"/>
              </a:rPr>
              <a:t>SECRETARIAS DE ATIVIDADES - SAF</a:t>
            </a:r>
          </a:p>
          <a:p>
            <a:pPr>
              <a:buNone/>
            </a:pPr>
            <a:r>
              <a:rPr lang="pt-BR" sz="3300" b="1" dirty="0" smtClean="0">
                <a:latin typeface="Arial Narrow" pitchFamily="34" charset="0"/>
              </a:rPr>
              <a:t>	Art</a:t>
            </a:r>
            <a:r>
              <a:rPr lang="pt-BR" sz="3300" b="1" dirty="0">
                <a:latin typeface="Arial Narrow" pitchFamily="34" charset="0"/>
              </a:rPr>
              <a:t>. 23</a:t>
            </a:r>
            <a:r>
              <a:rPr lang="pt-BR" sz="3300" dirty="0">
                <a:latin typeface="Arial Narrow" pitchFamily="34" charset="0"/>
              </a:rPr>
              <a:t> – </a:t>
            </a:r>
            <a:r>
              <a:rPr lang="pt-BR" sz="3300" b="1" i="1" dirty="0">
                <a:solidFill>
                  <a:srgbClr val="FF0066"/>
                </a:solidFill>
                <a:latin typeface="Arial Narrow" pitchFamily="34" charset="0"/>
              </a:rPr>
              <a:t>A SAF</a:t>
            </a:r>
            <a:r>
              <a:rPr lang="pt-BR" sz="3300" b="1" i="1" dirty="0">
                <a:latin typeface="Arial Narrow" pitchFamily="34" charset="0"/>
              </a:rPr>
              <a:t>, respeitando suas particularidades de estrutura e funcionamento</a:t>
            </a:r>
            <a:r>
              <a:rPr lang="pt-BR" sz="3300" dirty="0">
                <a:latin typeface="Arial Narrow" pitchFamily="34" charset="0"/>
              </a:rPr>
              <a:t>, </a:t>
            </a:r>
            <a:r>
              <a:rPr lang="pt-BR" sz="3300" b="1" i="1" dirty="0">
                <a:solidFill>
                  <a:srgbClr val="FF0066"/>
                </a:solidFill>
                <a:latin typeface="Arial Narrow" pitchFamily="34" charset="0"/>
              </a:rPr>
              <a:t>poderá ter </a:t>
            </a:r>
            <a:r>
              <a:rPr lang="pt-BR" sz="3300" dirty="0">
                <a:latin typeface="Arial Narrow" pitchFamily="34" charset="0"/>
              </a:rPr>
              <a:t>as seguintes Secretarias de Atividades de acordo com a realidade e necessidades locais:</a:t>
            </a:r>
          </a:p>
          <a:p>
            <a:r>
              <a:rPr lang="pt-BR" sz="3300" dirty="0">
                <a:latin typeface="Arial Narrow" pitchFamily="34" charset="0"/>
              </a:rPr>
              <a:t>a) Espiritualidade</a:t>
            </a:r>
            <a:r>
              <a:rPr lang="pt-BR" sz="3300" dirty="0" smtClean="0">
                <a:latin typeface="Arial Narrow" pitchFamily="34" charset="0"/>
              </a:rPr>
              <a:t>; </a:t>
            </a:r>
            <a:r>
              <a:rPr lang="pt-BR" sz="3300" b="1" dirty="0" smtClean="0">
                <a:solidFill>
                  <a:srgbClr val="FF0066"/>
                </a:solidFill>
                <a:latin typeface="Arial Narrow" pitchFamily="34" charset="0"/>
              </a:rPr>
              <a:t>b</a:t>
            </a:r>
            <a:r>
              <a:rPr lang="pt-BR" sz="3300" b="1" dirty="0">
                <a:solidFill>
                  <a:srgbClr val="FF0066"/>
                </a:solidFill>
                <a:latin typeface="Arial Narrow" pitchFamily="34" charset="0"/>
              </a:rPr>
              <a:t>) Evangelização e Missões</a:t>
            </a:r>
            <a:r>
              <a:rPr lang="pt-BR" sz="3300" b="1" dirty="0" smtClean="0">
                <a:solidFill>
                  <a:srgbClr val="FF0066"/>
                </a:solidFill>
                <a:latin typeface="Arial Narrow" pitchFamily="34" charset="0"/>
              </a:rPr>
              <a:t>; </a:t>
            </a:r>
            <a:r>
              <a:rPr lang="pt-BR" sz="3300" dirty="0" smtClean="0">
                <a:latin typeface="Arial Narrow" pitchFamily="34" charset="0"/>
              </a:rPr>
              <a:t>c</a:t>
            </a:r>
            <a:r>
              <a:rPr lang="pt-BR" sz="3300" dirty="0">
                <a:latin typeface="Arial Narrow" pitchFamily="34" charset="0"/>
              </a:rPr>
              <a:t>) Ação </a:t>
            </a:r>
            <a:r>
              <a:rPr lang="pt-BR" sz="3300" dirty="0" smtClean="0">
                <a:latin typeface="Arial Narrow" pitchFamily="34" charset="0"/>
              </a:rPr>
              <a:t>Social; d</a:t>
            </a:r>
            <a:r>
              <a:rPr lang="pt-BR" sz="3300" dirty="0">
                <a:latin typeface="Arial Narrow" pitchFamily="34" charset="0"/>
              </a:rPr>
              <a:t>) </a:t>
            </a:r>
            <a:r>
              <a:rPr lang="pt-BR" sz="3300" dirty="0" smtClean="0">
                <a:latin typeface="Arial Narrow" pitchFamily="34" charset="0"/>
              </a:rPr>
              <a:t>Cultura;  e</a:t>
            </a:r>
            <a:r>
              <a:rPr lang="pt-BR" sz="3300" dirty="0">
                <a:latin typeface="Arial Narrow" pitchFamily="34" charset="0"/>
              </a:rPr>
              <a:t>) Estatística</a:t>
            </a:r>
            <a:r>
              <a:rPr lang="pt-BR" sz="3300" dirty="0" smtClean="0">
                <a:latin typeface="Arial Narrow" pitchFamily="34" charset="0"/>
              </a:rPr>
              <a:t>; </a:t>
            </a:r>
            <a:r>
              <a:rPr lang="pt-BR" sz="3300" b="1" dirty="0" smtClean="0">
                <a:solidFill>
                  <a:srgbClr val="FF0000"/>
                </a:solidFill>
                <a:latin typeface="Arial Narrow" pitchFamily="34" charset="0"/>
              </a:rPr>
              <a:t>f</a:t>
            </a:r>
            <a:r>
              <a:rPr lang="pt-BR" sz="3300" b="1" dirty="0">
                <a:solidFill>
                  <a:srgbClr val="FF0066"/>
                </a:solidFill>
                <a:latin typeface="Arial Narrow" pitchFamily="34" charset="0"/>
              </a:rPr>
              <a:t>) Causas da IPB e Causas </a:t>
            </a:r>
            <a:r>
              <a:rPr lang="pt-BR" sz="3300" b="1" dirty="0" smtClean="0">
                <a:solidFill>
                  <a:srgbClr val="FF0066"/>
                </a:solidFill>
                <a:latin typeface="Arial Narrow" pitchFamily="34" charset="0"/>
              </a:rPr>
              <a:t>Locais; </a:t>
            </a:r>
            <a:r>
              <a:rPr lang="pt-BR" sz="3300" dirty="0" smtClean="0">
                <a:latin typeface="Arial Narrow" pitchFamily="34" charset="0"/>
              </a:rPr>
              <a:t>g</a:t>
            </a:r>
            <a:r>
              <a:rPr lang="pt-BR" sz="3300" dirty="0">
                <a:latin typeface="Arial Narrow" pitchFamily="34" charset="0"/>
              </a:rPr>
              <a:t>) Comunicação e Marketing</a:t>
            </a:r>
            <a:r>
              <a:rPr lang="pt-BR" sz="3300" dirty="0" smtClean="0">
                <a:latin typeface="Arial Narrow" pitchFamily="34" charset="0"/>
              </a:rPr>
              <a:t>; h</a:t>
            </a:r>
            <a:r>
              <a:rPr lang="pt-BR" sz="3300" dirty="0">
                <a:latin typeface="Arial Narrow" pitchFamily="34" charset="0"/>
              </a:rPr>
              <a:t>) Música</a:t>
            </a:r>
            <a:r>
              <a:rPr lang="pt-BR" sz="3300" dirty="0" smtClean="0">
                <a:latin typeface="Arial Narrow" pitchFamily="34" charset="0"/>
              </a:rPr>
              <a:t>; i</a:t>
            </a:r>
            <a:r>
              <a:rPr lang="pt-BR" sz="3300" dirty="0">
                <a:latin typeface="Arial Narrow" pitchFamily="34" charset="0"/>
              </a:rPr>
              <a:t>) Outras que julgar necessárias</a:t>
            </a:r>
            <a:r>
              <a:rPr lang="pt-BR" sz="3300" dirty="0" smtClean="0">
                <a:latin typeface="Arial Narrow" pitchFamily="34" charset="0"/>
              </a:rPr>
              <a:t>.</a:t>
            </a:r>
            <a:endParaRPr lang="pt-BR" sz="3300" dirty="0">
              <a:latin typeface="Arial Narrow" pitchFamily="34" charset="0"/>
            </a:endParaRP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428736"/>
            <a:ext cx="8786874" cy="5214974"/>
          </a:xfrm>
        </p:spPr>
        <p:txBody>
          <a:bodyPr>
            <a:noAutofit/>
          </a:bodyPr>
          <a:lstStyle/>
          <a:p>
            <a:pPr>
              <a:buNone/>
            </a:pPr>
            <a:r>
              <a:rPr lang="pt-BR" sz="3300" b="1" dirty="0" smtClean="0">
                <a:latin typeface="Arial Narrow" pitchFamily="34" charset="0"/>
              </a:rPr>
              <a:t>	</a:t>
            </a:r>
            <a:r>
              <a:rPr lang="pt-BR" sz="3300" b="1" dirty="0" smtClean="0">
                <a:solidFill>
                  <a:srgbClr val="FF0066"/>
                </a:solidFill>
                <a:latin typeface="Arial Narrow" pitchFamily="34" charset="0"/>
              </a:rPr>
              <a:t>SECRETARIAS DE ATIVIDADES </a:t>
            </a:r>
            <a:r>
              <a:rPr lang="pt-BR" sz="3300" b="1" dirty="0" smtClean="0">
                <a:latin typeface="Arial Narrow" pitchFamily="34" charset="0"/>
              </a:rPr>
              <a:t>– Federação, Confederação </a:t>
            </a:r>
            <a:r>
              <a:rPr lang="pt-BR" sz="3300" b="1" dirty="0" err="1" smtClean="0">
                <a:latin typeface="Arial Narrow" pitchFamily="34" charset="0"/>
              </a:rPr>
              <a:t>Sinodal</a:t>
            </a:r>
            <a:endParaRPr lang="pt-BR" sz="3300" b="1" dirty="0" smtClean="0">
              <a:latin typeface="Arial Narrow" pitchFamily="34" charset="0"/>
            </a:endParaRPr>
          </a:p>
          <a:p>
            <a:pPr>
              <a:buNone/>
            </a:pPr>
            <a:r>
              <a:rPr lang="pt-BR" sz="3300" b="1" dirty="0" smtClean="0">
                <a:latin typeface="Arial Narrow" pitchFamily="34" charset="0"/>
              </a:rPr>
              <a:t>	</a:t>
            </a:r>
            <a:r>
              <a:rPr lang="pt-BR" sz="3600" b="1" dirty="0" smtClean="0"/>
              <a:t>Art. 58 - </a:t>
            </a:r>
            <a:r>
              <a:rPr lang="pt-BR" sz="3600" b="1" i="1" dirty="0" smtClean="0">
                <a:solidFill>
                  <a:srgbClr val="FF0066"/>
                </a:solidFill>
              </a:rPr>
              <a:t>Para alcançar os objetivos da Federação/</a:t>
            </a:r>
            <a:r>
              <a:rPr lang="pt-BR" sz="3600" b="1" i="1" dirty="0" err="1" smtClean="0">
                <a:solidFill>
                  <a:srgbClr val="FF0066"/>
                </a:solidFill>
              </a:rPr>
              <a:t>Sinodal</a:t>
            </a:r>
            <a:r>
              <a:rPr lang="pt-BR" sz="3600" dirty="0" smtClean="0"/>
              <a:t>, a Diretoria </a:t>
            </a:r>
            <a:r>
              <a:rPr lang="pt-BR" sz="3600" b="1" i="1" dirty="0" smtClean="0">
                <a:solidFill>
                  <a:srgbClr val="FF0066"/>
                </a:solidFill>
              </a:rPr>
              <a:t>poderá </a:t>
            </a:r>
            <a:r>
              <a:rPr lang="pt-BR" sz="3600" dirty="0" smtClean="0"/>
              <a:t>nomear Secretárias de Atividades </a:t>
            </a:r>
            <a:r>
              <a:rPr lang="pt-BR" sz="3600" b="1" i="1" dirty="0" smtClean="0">
                <a:solidFill>
                  <a:srgbClr val="FF0066"/>
                </a:solidFill>
              </a:rPr>
              <a:t>de acordo com a estrutura e a conveniência da Federação/</a:t>
            </a:r>
            <a:r>
              <a:rPr lang="pt-BR" sz="3600" b="1" i="1" dirty="0" err="1" smtClean="0">
                <a:solidFill>
                  <a:srgbClr val="FF0066"/>
                </a:solidFill>
              </a:rPr>
              <a:t>Sinodal</a:t>
            </a:r>
            <a:r>
              <a:rPr lang="pt-BR" sz="3600" dirty="0" smtClean="0"/>
              <a:t>, com base </a:t>
            </a:r>
            <a:r>
              <a:rPr lang="pt-BR" sz="3600" b="1" i="1" dirty="0" smtClean="0"/>
              <a:t>nos </a:t>
            </a:r>
            <a:r>
              <a:rPr lang="pt-BR" sz="3600" b="1" i="1" dirty="0" err="1" smtClean="0"/>
              <a:t>Arts</a:t>
            </a:r>
            <a:r>
              <a:rPr lang="pt-BR" sz="3600" b="1" i="1" dirty="0" smtClean="0"/>
              <a:t>. 23 a 33 </a:t>
            </a:r>
            <a:r>
              <a:rPr lang="pt-BR" sz="3600" dirty="0" smtClean="0"/>
              <a:t>do presente Guia do Trabalho Feminino.  </a:t>
            </a:r>
            <a:endParaRPr lang="pt-BR" sz="3600" dirty="0"/>
          </a:p>
        </p:txBody>
      </p:sp>
    </p:spTree>
  </p:cSld>
  <p:clrMapOvr>
    <a:masterClrMapping/>
  </p:clrMapOvr>
  <p:transition>
    <p:dissolve/>
  </p:transition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428736"/>
            <a:ext cx="8786874" cy="5214974"/>
          </a:xfrm>
        </p:spPr>
        <p:txBody>
          <a:bodyPr>
            <a:noAutofit/>
          </a:bodyPr>
          <a:lstStyle/>
          <a:p>
            <a:pPr>
              <a:buNone/>
            </a:pPr>
            <a:r>
              <a:rPr lang="pt-BR" sz="3300" b="1" dirty="0" smtClean="0">
                <a:latin typeface="Arial Narrow" pitchFamily="34" charset="0"/>
              </a:rPr>
              <a:t>	</a:t>
            </a:r>
            <a:r>
              <a:rPr lang="pt-BR" sz="3300" b="1" dirty="0" smtClean="0">
                <a:solidFill>
                  <a:srgbClr val="FF0066"/>
                </a:solidFill>
                <a:latin typeface="Arial Narrow" pitchFamily="34" charset="0"/>
              </a:rPr>
              <a:t>SECRETARIAS DE ATIVIDADES </a:t>
            </a:r>
            <a:r>
              <a:rPr lang="pt-BR" sz="3300" b="1" dirty="0" smtClean="0">
                <a:latin typeface="Arial Narrow" pitchFamily="34" charset="0"/>
              </a:rPr>
              <a:t>– Confederação Nacional</a:t>
            </a:r>
          </a:p>
          <a:p>
            <a:pPr>
              <a:buNone/>
            </a:pPr>
            <a:r>
              <a:rPr lang="pt-BR" sz="3300" b="1" dirty="0" smtClean="0">
                <a:latin typeface="Arial Narrow" pitchFamily="34" charset="0"/>
              </a:rPr>
              <a:t>	</a:t>
            </a:r>
            <a:r>
              <a:rPr lang="pt-BR" sz="3600" b="1" dirty="0" smtClean="0"/>
              <a:t>Art. 84 - </a:t>
            </a:r>
            <a:r>
              <a:rPr lang="pt-BR" sz="3600" dirty="0" smtClean="0"/>
              <a:t>Para alcançar os objetivos da Confederação Nacional, a Diretoria </a:t>
            </a:r>
            <a:r>
              <a:rPr lang="pt-BR" sz="3600" b="1" i="1" dirty="0" smtClean="0">
                <a:solidFill>
                  <a:srgbClr val="FF0066"/>
                </a:solidFill>
              </a:rPr>
              <a:t>poderá </a:t>
            </a:r>
            <a:r>
              <a:rPr lang="pt-BR" sz="3600" dirty="0" smtClean="0"/>
              <a:t>nomear Secretárias de Atividades </a:t>
            </a:r>
            <a:r>
              <a:rPr lang="pt-BR" sz="3600" b="1" i="1" dirty="0" smtClean="0">
                <a:solidFill>
                  <a:srgbClr val="FF0066"/>
                </a:solidFill>
              </a:rPr>
              <a:t>de acordo com a estrutura e a conveniência da Confederação Nacional, </a:t>
            </a:r>
            <a:r>
              <a:rPr lang="pt-BR" sz="3600" b="1" i="1" dirty="0" smtClean="0"/>
              <a:t>com base nos Artigos 23 a 33 deste Guia do Trabalho Feminino.</a:t>
            </a:r>
          </a:p>
          <a:p>
            <a:pPr>
              <a:buNone/>
            </a:pPr>
            <a:endParaRPr lang="pt-BR" sz="3600" dirty="0"/>
          </a:p>
        </p:txBody>
      </p:sp>
    </p:spTree>
  </p:cSld>
  <p:clrMapOvr>
    <a:masterClrMapping/>
  </p:clrMapOvr>
  <p:transition>
    <p:wipe dir="u"/>
  </p:transition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25470"/>
          </a:xfrm>
        </p:spPr>
        <p:txBody>
          <a:bodyPr>
            <a:normAutofit fontScale="90000"/>
          </a:bodyPr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85720" y="1000108"/>
            <a:ext cx="8643998" cy="5715040"/>
          </a:xfrm>
        </p:spPr>
        <p:txBody>
          <a:bodyPr>
            <a:noAutofit/>
          </a:bodyPr>
          <a:lstStyle/>
          <a:p>
            <a:pPr>
              <a:buNone/>
            </a:pPr>
            <a:r>
              <a:rPr lang="pt-BR" sz="3000" b="1" i="1" dirty="0" smtClean="0"/>
              <a:t>	SECRETARIAS DA SAF</a:t>
            </a:r>
          </a:p>
          <a:p>
            <a:pPr algn="just">
              <a:buNone/>
            </a:pPr>
            <a:r>
              <a:rPr lang="pt-BR" sz="3000" b="1" dirty="0" smtClean="0"/>
              <a:t>Art</a:t>
            </a:r>
            <a:r>
              <a:rPr lang="pt-BR" sz="3000" b="1" dirty="0"/>
              <a:t>. 24 </a:t>
            </a:r>
            <a:r>
              <a:rPr lang="pt-BR" sz="3000" b="1" dirty="0">
                <a:solidFill>
                  <a:srgbClr val="FF0000"/>
                </a:solidFill>
              </a:rPr>
              <a:t>– </a:t>
            </a:r>
            <a:r>
              <a:rPr lang="pt-BR" sz="3000" b="1" dirty="0"/>
              <a:t>As Secretarias de Atividades </a:t>
            </a:r>
            <a:r>
              <a:rPr lang="pt-BR" sz="3000" b="1" i="1" dirty="0">
                <a:solidFill>
                  <a:srgbClr val="FF0066"/>
                </a:solidFill>
              </a:rPr>
              <a:t>têm como objetivo desenvolver as potencialidades das sócias para desempenhar as atividades na SAF, Federação, Confederação </a:t>
            </a:r>
            <a:r>
              <a:rPr lang="pt-BR" sz="3000" b="1" i="1" dirty="0" err="1">
                <a:solidFill>
                  <a:srgbClr val="FF0066"/>
                </a:solidFill>
              </a:rPr>
              <a:t>Sinodal</a:t>
            </a:r>
            <a:r>
              <a:rPr lang="pt-BR" sz="3000" b="1" i="1" dirty="0">
                <a:solidFill>
                  <a:srgbClr val="FF0066"/>
                </a:solidFill>
              </a:rPr>
              <a:t> e Confederação Nacional e ainda na Igreja local como um todo.</a:t>
            </a:r>
          </a:p>
          <a:p>
            <a:pPr algn="just"/>
            <a:r>
              <a:rPr lang="pt-BR" sz="3000" dirty="0"/>
              <a:t>§ 1º - As Secretarias de Atividades devem </a:t>
            </a:r>
            <a:r>
              <a:rPr lang="pt-BR" sz="3000" b="1" dirty="0">
                <a:solidFill>
                  <a:srgbClr val="FF0066"/>
                </a:solidFill>
              </a:rPr>
              <a:t>desenvolver junto a Diretoria projetos dentro do tema proposto pela </a:t>
            </a:r>
            <a:r>
              <a:rPr lang="pt-BR" sz="3000" b="1" dirty="0" err="1">
                <a:solidFill>
                  <a:srgbClr val="FF0066"/>
                </a:solidFill>
              </a:rPr>
              <a:t>CNSAFs</a:t>
            </a:r>
            <a:r>
              <a:rPr lang="pt-BR" sz="3000" b="1" dirty="0">
                <a:solidFill>
                  <a:srgbClr val="FF0000"/>
                </a:solidFill>
              </a:rPr>
              <a:t>. </a:t>
            </a:r>
          </a:p>
          <a:p>
            <a:pPr algn="just"/>
            <a:r>
              <a:rPr lang="pt-BR" sz="3000" dirty="0"/>
              <a:t>§ 2º - As Secretarias de Atividades devem trabalhar em conjunto e conforme suas atribuições</a:t>
            </a:r>
            <a:r>
              <a:rPr lang="pt-BR" sz="3000" dirty="0" smtClean="0"/>
              <a:t>.</a:t>
            </a:r>
            <a:endParaRPr lang="pt-BR" sz="3000" dirty="0"/>
          </a:p>
        </p:txBody>
      </p:sp>
    </p:spTree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25470"/>
          </a:xfrm>
        </p:spPr>
        <p:txBody>
          <a:bodyPr>
            <a:normAutofit fontScale="90000"/>
          </a:bodyPr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85720" y="1000108"/>
            <a:ext cx="8643998" cy="5715040"/>
          </a:xfrm>
        </p:spPr>
        <p:txBody>
          <a:bodyPr>
            <a:noAutofit/>
          </a:bodyPr>
          <a:lstStyle/>
          <a:p>
            <a:pPr algn="just">
              <a:buNone/>
            </a:pPr>
            <a:r>
              <a:rPr lang="pt-BR" sz="3600" b="1" i="1" dirty="0" smtClean="0"/>
              <a:t>	SECRETARIAS DA FEDERAÇÃO e SINODAL</a:t>
            </a:r>
          </a:p>
          <a:p>
            <a:pPr algn="just"/>
            <a:r>
              <a:rPr lang="pt-BR" sz="3600" b="1" dirty="0" smtClean="0"/>
              <a:t>Art. 59 </a:t>
            </a:r>
            <a:r>
              <a:rPr lang="pt-BR" sz="3600" dirty="0" smtClean="0"/>
              <a:t>– As Secretárias de Atividades da Federação/</a:t>
            </a:r>
            <a:r>
              <a:rPr lang="pt-BR" sz="3600" dirty="0" err="1" smtClean="0"/>
              <a:t>Sinodal</a:t>
            </a:r>
            <a:r>
              <a:rPr lang="pt-BR" sz="3600" dirty="0" smtClean="0"/>
              <a:t>, </a:t>
            </a:r>
            <a:r>
              <a:rPr lang="pt-BR" sz="3600" b="1" i="1" dirty="0" smtClean="0">
                <a:solidFill>
                  <a:srgbClr val="FF0066"/>
                </a:solidFill>
              </a:rPr>
              <a:t>buscarão apoiar as </a:t>
            </a:r>
            <a:r>
              <a:rPr lang="pt-BR" sz="3600" b="1" i="1" dirty="0" err="1" smtClean="0">
                <a:solidFill>
                  <a:srgbClr val="FF0066"/>
                </a:solidFill>
              </a:rPr>
              <a:t>SAFs</a:t>
            </a:r>
            <a:r>
              <a:rPr lang="pt-BR" sz="3600" b="1" i="1" dirty="0" smtClean="0">
                <a:solidFill>
                  <a:srgbClr val="FF0066"/>
                </a:solidFill>
              </a:rPr>
              <a:t>/Federações </a:t>
            </a:r>
            <a:r>
              <a:rPr lang="pt-BR" sz="3600" dirty="0" smtClean="0"/>
              <a:t>na elaboração de programas, sugestões de atividades e treinamento de líderes em suas respectivas áreas, </a:t>
            </a:r>
            <a:r>
              <a:rPr lang="pt-BR" sz="3600" b="1" i="1" dirty="0" smtClean="0">
                <a:solidFill>
                  <a:srgbClr val="FF0066"/>
                </a:solidFill>
              </a:rPr>
              <a:t>sempre procurando colocar em prática o tema do quadriênio e os projetos da </a:t>
            </a:r>
            <a:r>
              <a:rPr lang="pt-BR" sz="3600" b="1" i="1" dirty="0" err="1" smtClean="0">
                <a:solidFill>
                  <a:srgbClr val="FF0066"/>
                </a:solidFill>
              </a:rPr>
              <a:t>CNSAFs</a:t>
            </a:r>
            <a:r>
              <a:rPr lang="pt-BR" sz="3600" b="1" i="1" dirty="0" smtClean="0">
                <a:solidFill>
                  <a:srgbClr val="FF0066"/>
                </a:solidFill>
              </a:rPr>
              <a:t>.</a:t>
            </a:r>
          </a:p>
          <a:p>
            <a:pPr algn="just"/>
            <a:endParaRPr lang="pt-BR" sz="3600" dirty="0"/>
          </a:p>
        </p:txBody>
      </p:sp>
    </p:spTree>
  </p:cSld>
  <p:clrMapOvr>
    <a:masterClrMapping/>
  </p:clrMapOvr>
  <p:transition>
    <p:cover dir="d"/>
  </p:transition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25470"/>
          </a:xfrm>
        </p:spPr>
        <p:txBody>
          <a:bodyPr>
            <a:normAutofit fontScale="90000"/>
          </a:bodyPr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85720" y="1000108"/>
            <a:ext cx="8643998" cy="5715040"/>
          </a:xfrm>
        </p:spPr>
        <p:txBody>
          <a:bodyPr>
            <a:noAutofit/>
          </a:bodyPr>
          <a:lstStyle/>
          <a:p>
            <a:pPr algn="just">
              <a:buNone/>
            </a:pPr>
            <a:r>
              <a:rPr lang="pt-BR" sz="3600" b="1" i="1" dirty="0" smtClean="0"/>
              <a:t>	SECRETARIAS DA CONFEDERAÇÃO NACIONAL</a:t>
            </a:r>
          </a:p>
          <a:p>
            <a:pPr>
              <a:buNone/>
            </a:pPr>
            <a:r>
              <a:rPr lang="pt-BR" sz="3600" b="1" i="1" dirty="0" smtClean="0"/>
              <a:t>	</a:t>
            </a:r>
            <a:r>
              <a:rPr lang="pt-BR" sz="3600" b="1" dirty="0" smtClean="0"/>
              <a:t>Art. 84 - </a:t>
            </a:r>
            <a:r>
              <a:rPr lang="pt-BR" sz="3600" dirty="0" smtClean="0"/>
              <a:t>§ 1º </a:t>
            </a:r>
            <a:r>
              <a:rPr lang="pt-BR" sz="3600" b="1" dirty="0" smtClean="0"/>
              <a:t>– As </a:t>
            </a:r>
            <a:r>
              <a:rPr lang="pt-BR" sz="3600" dirty="0" smtClean="0"/>
              <a:t>Secretárias de Atividades</a:t>
            </a:r>
            <a:r>
              <a:rPr lang="pt-BR" sz="3600" b="1" dirty="0" smtClean="0"/>
              <a:t> </a:t>
            </a:r>
            <a:r>
              <a:rPr lang="pt-BR" sz="3600" b="1" i="1" dirty="0" smtClean="0">
                <a:solidFill>
                  <a:srgbClr val="FF0066"/>
                </a:solidFill>
              </a:rPr>
              <a:t>buscarão apoiar as Confederações </a:t>
            </a:r>
            <a:r>
              <a:rPr lang="pt-BR" sz="3600" b="1" i="1" dirty="0" err="1" smtClean="0">
                <a:solidFill>
                  <a:srgbClr val="FF0066"/>
                </a:solidFill>
              </a:rPr>
              <a:t>Sinodais</a:t>
            </a:r>
            <a:r>
              <a:rPr lang="pt-BR" sz="3600" b="1" i="1" dirty="0" smtClean="0">
                <a:solidFill>
                  <a:srgbClr val="FF0066"/>
                </a:solidFill>
              </a:rPr>
              <a:t>, as Federações e as </a:t>
            </a:r>
            <a:r>
              <a:rPr lang="pt-BR" sz="3600" b="1" i="1" dirty="0" err="1" smtClean="0">
                <a:solidFill>
                  <a:srgbClr val="FF0066"/>
                </a:solidFill>
              </a:rPr>
              <a:t>SAFs</a:t>
            </a:r>
            <a:r>
              <a:rPr lang="pt-BR" sz="3600" b="1" i="1" dirty="0" smtClean="0">
                <a:solidFill>
                  <a:srgbClr val="FF0066"/>
                </a:solidFill>
              </a:rPr>
              <a:t> </a:t>
            </a:r>
            <a:r>
              <a:rPr lang="pt-BR" sz="3600" dirty="0" smtClean="0"/>
              <a:t>na elaboração de programas, sugestões de atividades e treinamento de líderes em suas respectivas áreas, </a:t>
            </a:r>
            <a:r>
              <a:rPr lang="pt-BR" sz="3600" b="1" i="1" dirty="0" smtClean="0">
                <a:solidFill>
                  <a:srgbClr val="FF0066"/>
                </a:solidFill>
              </a:rPr>
              <a:t>colocando em prática o tema e os projetos do quadriênio da </a:t>
            </a:r>
            <a:r>
              <a:rPr lang="pt-BR" sz="3600" b="1" i="1" dirty="0" err="1" smtClean="0">
                <a:solidFill>
                  <a:srgbClr val="FF0066"/>
                </a:solidFill>
              </a:rPr>
              <a:t>CNSAFs</a:t>
            </a:r>
            <a:r>
              <a:rPr lang="pt-BR" sz="3600" b="1" i="1" dirty="0" smtClean="0">
                <a:solidFill>
                  <a:srgbClr val="FF0066"/>
                </a:solidFill>
              </a:rPr>
              <a:t>.</a:t>
            </a:r>
            <a:endParaRPr lang="pt-BR" sz="3600" b="1" i="1" dirty="0">
              <a:solidFill>
                <a:srgbClr val="FF0066"/>
              </a:solidFill>
            </a:endParaRPr>
          </a:p>
        </p:txBody>
      </p:sp>
    </p:spTree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25470"/>
          </a:xfrm>
        </p:spPr>
        <p:txBody>
          <a:bodyPr>
            <a:normAutofit fontScale="90000"/>
          </a:bodyPr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85720" y="1000108"/>
            <a:ext cx="8643998" cy="5715040"/>
          </a:xfrm>
        </p:spPr>
        <p:txBody>
          <a:bodyPr>
            <a:noAutofit/>
          </a:bodyPr>
          <a:lstStyle/>
          <a:p>
            <a:pPr algn="just">
              <a:buNone/>
            </a:pPr>
            <a:r>
              <a:rPr lang="pt-BR" sz="3300" b="1" i="1" dirty="0" smtClean="0"/>
              <a:t>	SECRETARIAS DA CONFEDERAÇÃO NACIONAL</a:t>
            </a:r>
          </a:p>
          <a:p>
            <a:pPr>
              <a:buNone/>
            </a:pPr>
            <a:r>
              <a:rPr lang="pt-BR" sz="3300" b="1" i="1" dirty="0" smtClean="0"/>
              <a:t>	</a:t>
            </a:r>
            <a:r>
              <a:rPr lang="pt-BR" sz="3300" b="1" dirty="0" smtClean="0"/>
              <a:t>Art. 85 – </a:t>
            </a:r>
            <a:r>
              <a:rPr lang="pt-BR" sz="3300" b="1" i="1" dirty="0" smtClean="0">
                <a:solidFill>
                  <a:srgbClr val="FF0066"/>
                </a:solidFill>
              </a:rPr>
              <a:t>As Secretárias de Atividades junto a Diretoria elaborará um projeto de trabalho dentro dos objetivos do Tema e Sub-temas do quadriênio dando notícias do trabalho.</a:t>
            </a:r>
          </a:p>
          <a:p>
            <a:pPr>
              <a:buNone/>
            </a:pPr>
            <a:r>
              <a:rPr lang="pt-BR" sz="3300" dirty="0" smtClean="0"/>
              <a:t>	Parágrafo Único – As Secretárias de Atividades contribuirão com artigos dentro de suas atribuições </a:t>
            </a:r>
            <a:r>
              <a:rPr lang="pt-BR" sz="3300" b="1" i="1" dirty="0" smtClean="0">
                <a:solidFill>
                  <a:srgbClr val="FF0066"/>
                </a:solidFill>
              </a:rPr>
              <a:t>submetendo-os a orientação da Presidência e a supervisão da Secretária Nacional</a:t>
            </a:r>
            <a:r>
              <a:rPr lang="pt-BR" sz="3300" dirty="0" smtClean="0"/>
              <a:t>. </a:t>
            </a:r>
            <a:endParaRPr lang="pt-BR" sz="3300" b="1" dirty="0" smtClean="0"/>
          </a:p>
          <a:p>
            <a:pPr>
              <a:buNone/>
            </a:pPr>
            <a:endParaRPr lang="pt-BR" sz="3300" b="1" i="1" dirty="0">
              <a:solidFill>
                <a:srgbClr val="FF0066"/>
              </a:solidFill>
            </a:endParaRPr>
          </a:p>
        </p:txBody>
      </p:sp>
    </p:spTree>
  </p:cSld>
  <p:clrMapOvr>
    <a:masterClrMapping/>
  </p:clrMapOvr>
  <p:transition>
    <p:cover dir="d"/>
  </p:transition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85720" y="1600200"/>
            <a:ext cx="8401080" cy="5043510"/>
          </a:xfrm>
        </p:spPr>
        <p:txBody>
          <a:bodyPr>
            <a:normAutofit fontScale="85000" lnSpcReduction="20000"/>
          </a:bodyPr>
          <a:lstStyle/>
          <a:p>
            <a:r>
              <a:rPr lang="pt-BR" b="1" dirty="0"/>
              <a:t>Das </a:t>
            </a:r>
            <a:r>
              <a:rPr lang="pt-BR" b="1" dirty="0" smtClean="0"/>
              <a:t>Finanças – SAF</a:t>
            </a:r>
            <a:endParaRPr lang="pt-BR" dirty="0"/>
          </a:p>
          <a:p>
            <a:pPr>
              <a:buNone/>
            </a:pPr>
            <a:r>
              <a:rPr lang="pt-BR" b="1" dirty="0" smtClean="0"/>
              <a:t>	Art</a:t>
            </a:r>
            <a:r>
              <a:rPr lang="pt-BR" b="1" dirty="0"/>
              <a:t>. 38 – </a:t>
            </a:r>
            <a:r>
              <a:rPr lang="pt-BR" dirty="0"/>
              <a:t>As finanças da SAF estão previstas na </a:t>
            </a:r>
            <a:r>
              <a:rPr lang="pt-BR" b="1" dirty="0"/>
              <a:t>Parte Comum</a:t>
            </a:r>
            <a:r>
              <a:rPr lang="pt-BR" dirty="0"/>
              <a:t> do Guia Geral do Trabalho das Sociedades Internas.</a:t>
            </a:r>
          </a:p>
          <a:p>
            <a:r>
              <a:rPr lang="pt-BR" dirty="0"/>
              <a:t>§ 1º - </a:t>
            </a:r>
            <a:r>
              <a:rPr lang="pt-BR" b="1" dirty="0">
                <a:solidFill>
                  <a:srgbClr val="FF0066"/>
                </a:solidFill>
              </a:rPr>
              <a:t>A anuidade individual das sócias é estipulada pela Diretoria da Confederação Nacional das </a:t>
            </a:r>
            <a:r>
              <a:rPr lang="pt-BR" b="1" dirty="0" err="1">
                <a:solidFill>
                  <a:srgbClr val="FF0066"/>
                </a:solidFill>
              </a:rPr>
              <a:t>SAFs</a:t>
            </a:r>
            <a:r>
              <a:rPr lang="pt-BR" dirty="0"/>
              <a:t>, e deve ser recolhida anualmente e encaminhada por ocasião do Congresso, à Federação, que por sua vez encaminhará à Confederação </a:t>
            </a:r>
            <a:r>
              <a:rPr lang="pt-BR" dirty="0" err="1"/>
              <a:t>Sinodal</a:t>
            </a:r>
            <a:r>
              <a:rPr lang="pt-BR" dirty="0"/>
              <a:t> e esta a Confederação Nacional.</a:t>
            </a:r>
          </a:p>
          <a:p>
            <a:r>
              <a:rPr lang="pt-BR" dirty="0"/>
              <a:t>§ 2º – </a:t>
            </a:r>
            <a:r>
              <a:rPr lang="pt-BR" b="1" dirty="0">
                <a:solidFill>
                  <a:srgbClr val="FF0066"/>
                </a:solidFill>
              </a:rPr>
              <a:t>O valor da anuidade individual será paga de acordo com o valor estipulado na data do efetivo pagamento.</a:t>
            </a:r>
          </a:p>
          <a:p>
            <a:endParaRPr lang="pt-BR" b="1" dirty="0">
              <a:solidFill>
                <a:srgbClr val="FF0066"/>
              </a:solidFill>
            </a:endParaRPr>
          </a:p>
        </p:txBody>
      </p:sp>
    </p:spTree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54032"/>
          </a:xfrm>
        </p:spPr>
        <p:txBody>
          <a:bodyPr>
            <a:normAutofit fontScale="90000"/>
          </a:bodyPr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000108"/>
            <a:ext cx="8715436" cy="5643602"/>
          </a:xfrm>
        </p:spPr>
        <p:txBody>
          <a:bodyPr>
            <a:noAutofit/>
          </a:bodyPr>
          <a:lstStyle/>
          <a:p>
            <a:r>
              <a:rPr lang="pt-BR" sz="2500" b="1" dirty="0"/>
              <a:t>Das </a:t>
            </a:r>
            <a:r>
              <a:rPr lang="pt-BR" sz="2500" b="1" dirty="0" smtClean="0"/>
              <a:t>Finanças – Federação e Confederação </a:t>
            </a:r>
            <a:r>
              <a:rPr lang="pt-BR" sz="2500" b="1" dirty="0" err="1" smtClean="0"/>
              <a:t>Sinodal</a:t>
            </a:r>
            <a:endParaRPr lang="pt-BR" sz="2500" b="1" dirty="0" smtClean="0"/>
          </a:p>
          <a:p>
            <a:pPr>
              <a:buNone/>
            </a:pPr>
            <a:r>
              <a:rPr lang="pt-BR" sz="2500" b="1" dirty="0" smtClean="0"/>
              <a:t>	Art. 69 – </a:t>
            </a:r>
            <a:r>
              <a:rPr lang="pt-BR" sz="2500" dirty="0" smtClean="0"/>
              <a:t>As finanças da Federação e da Confederação </a:t>
            </a:r>
            <a:r>
              <a:rPr lang="pt-BR" sz="2500" dirty="0" err="1" smtClean="0"/>
              <a:t>Sinodal</a:t>
            </a:r>
            <a:r>
              <a:rPr lang="pt-BR" sz="2500" dirty="0" smtClean="0"/>
              <a:t> estão previstas na Parte Comum do Guia Geral do Trabalho das Sociedades Internas, que tratam das finanças das Sociedades Internas.</a:t>
            </a:r>
          </a:p>
          <a:p>
            <a:pPr>
              <a:buNone/>
            </a:pPr>
            <a:r>
              <a:rPr lang="pt-BR" sz="2500" dirty="0" smtClean="0"/>
              <a:t>	</a:t>
            </a:r>
            <a:r>
              <a:rPr lang="pt-BR" sz="2500" b="1" i="1" dirty="0" smtClean="0">
                <a:solidFill>
                  <a:srgbClr val="FF0066"/>
                </a:solidFill>
              </a:rPr>
              <a:t>FEDERAÇÃO </a:t>
            </a:r>
            <a:r>
              <a:rPr lang="pt-BR" sz="2800" b="1" i="1" dirty="0" smtClean="0">
                <a:solidFill>
                  <a:srgbClr val="FF0066"/>
                </a:solidFill>
              </a:rPr>
              <a:t> (Vê as demais na Parte Comum)</a:t>
            </a:r>
            <a:endParaRPr lang="pt-BR" sz="2500" b="1" i="1" dirty="0" smtClean="0">
              <a:solidFill>
                <a:srgbClr val="FF0066"/>
              </a:solidFill>
            </a:endParaRPr>
          </a:p>
          <a:p>
            <a:pPr>
              <a:buNone/>
            </a:pPr>
            <a:r>
              <a:rPr lang="pt-BR" sz="2500" b="1" dirty="0" smtClean="0"/>
              <a:t>	a)</a:t>
            </a:r>
            <a:r>
              <a:rPr lang="pt-BR" sz="2500" dirty="0" smtClean="0"/>
              <a:t> </a:t>
            </a:r>
            <a:r>
              <a:rPr lang="pt-BR" sz="2500" b="1" i="1" dirty="0" smtClean="0">
                <a:solidFill>
                  <a:srgbClr val="FF0066"/>
                </a:solidFill>
              </a:rPr>
              <a:t>50% (</a:t>
            </a:r>
            <a:r>
              <a:rPr lang="pt-BR" sz="2500" dirty="0" err="1" smtClean="0"/>
              <a:t>cinquenta</a:t>
            </a:r>
            <a:r>
              <a:rPr lang="pt-BR" sz="2500" dirty="0" smtClean="0"/>
              <a:t> por cento) do valor da anuidade por contribuição individual arrecadada das Sociedades Internas locais; </a:t>
            </a:r>
          </a:p>
          <a:p>
            <a:pPr>
              <a:buNone/>
            </a:pPr>
            <a:r>
              <a:rPr lang="pt-BR" sz="2500" dirty="0" smtClean="0"/>
              <a:t>	</a:t>
            </a:r>
            <a:r>
              <a:rPr lang="pt-BR" sz="2500" b="1" i="1" dirty="0" smtClean="0">
                <a:solidFill>
                  <a:srgbClr val="FF0066"/>
                </a:solidFill>
              </a:rPr>
              <a:t>SINODAL e </a:t>
            </a:r>
            <a:r>
              <a:rPr lang="pt-BR" sz="2500" b="1" i="1" dirty="0" err="1" smtClean="0">
                <a:solidFill>
                  <a:srgbClr val="FF0066"/>
                </a:solidFill>
              </a:rPr>
              <a:t>CNSAFs</a:t>
            </a:r>
            <a:r>
              <a:rPr lang="pt-BR" sz="2500" b="1" i="1" dirty="0" smtClean="0">
                <a:solidFill>
                  <a:srgbClr val="FF0066"/>
                </a:solidFill>
              </a:rPr>
              <a:t> </a:t>
            </a:r>
            <a:r>
              <a:rPr lang="pt-BR" sz="2800" b="1" i="1" dirty="0" smtClean="0">
                <a:solidFill>
                  <a:srgbClr val="FF0066"/>
                </a:solidFill>
              </a:rPr>
              <a:t> (Vê as demais na Parte Comum)</a:t>
            </a:r>
            <a:endParaRPr lang="pt-BR" sz="2500" b="1" i="1" dirty="0" smtClean="0">
              <a:solidFill>
                <a:srgbClr val="FF0066"/>
              </a:solidFill>
            </a:endParaRPr>
          </a:p>
          <a:p>
            <a:pPr>
              <a:buNone/>
            </a:pPr>
            <a:r>
              <a:rPr lang="pt-BR" sz="2500" dirty="0" smtClean="0"/>
              <a:t>	a</a:t>
            </a:r>
            <a:r>
              <a:rPr lang="pt-BR" sz="2500" b="1" i="1" dirty="0" smtClean="0">
                <a:solidFill>
                  <a:srgbClr val="FF0066"/>
                </a:solidFill>
              </a:rPr>
              <a:t>) 25% </a:t>
            </a:r>
            <a:r>
              <a:rPr lang="pt-BR" sz="2500" dirty="0" smtClean="0"/>
              <a:t>(vinte e cinco por cento) da anuidade individual arrecadada das </a:t>
            </a:r>
            <a:r>
              <a:rPr lang="pt-BR" sz="2500" dirty="0" err="1" smtClean="0"/>
              <a:t>SAFs</a:t>
            </a:r>
            <a:r>
              <a:rPr lang="pt-BR" sz="2500" b="1" i="1" dirty="0" smtClean="0">
                <a:solidFill>
                  <a:srgbClr val="FF0066"/>
                </a:solidFill>
              </a:rPr>
              <a:t>;</a:t>
            </a:r>
          </a:p>
          <a:p>
            <a:pPr>
              <a:buNone/>
            </a:pPr>
            <a:r>
              <a:rPr lang="pt-BR" sz="2500" b="1" i="1" dirty="0" smtClean="0">
                <a:solidFill>
                  <a:srgbClr val="FF0066"/>
                </a:solidFill>
              </a:rPr>
              <a:t>	</a:t>
            </a:r>
            <a:endParaRPr lang="pt-BR" sz="2500" b="1" dirty="0">
              <a:solidFill>
                <a:srgbClr val="FF0066"/>
              </a:solidFill>
            </a:endParaRPr>
          </a:p>
        </p:txBody>
      </p:sp>
    </p:spTree>
  </p:cSld>
  <p:clrMapOvr>
    <a:masterClrMapping/>
  </p:clrMapOvr>
  <p:transition>
    <p:wipe dir="r"/>
  </p:transition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357158" y="1600200"/>
            <a:ext cx="8329642" cy="4829196"/>
          </a:xfrm>
        </p:spPr>
        <p:txBody>
          <a:bodyPr>
            <a:noAutofit/>
          </a:bodyPr>
          <a:lstStyle/>
          <a:p>
            <a:r>
              <a:rPr lang="pt-BR" sz="4800" b="1" dirty="0"/>
              <a:t>Da relação da SAF com a Federação</a:t>
            </a:r>
            <a:endParaRPr lang="pt-BR" sz="4800" dirty="0"/>
          </a:p>
          <a:p>
            <a:r>
              <a:rPr lang="pt-BR" sz="4800" dirty="0" smtClean="0"/>
              <a:t>Art</a:t>
            </a:r>
            <a:r>
              <a:rPr lang="pt-BR" sz="4800" dirty="0"/>
              <a:t>. 39 – </a:t>
            </a:r>
            <a:r>
              <a:rPr lang="pt-BR" sz="4800" b="1" i="1" dirty="0">
                <a:solidFill>
                  <a:srgbClr val="FF0066"/>
                </a:solidFill>
              </a:rPr>
              <a:t>A SAF será automaticamente federada</a:t>
            </a:r>
            <a:r>
              <a:rPr lang="pt-BR" sz="4800" dirty="0"/>
              <a:t>, sendo </a:t>
            </a:r>
            <a:r>
              <a:rPr lang="pt-BR" sz="4800" b="1" i="1" dirty="0">
                <a:solidFill>
                  <a:srgbClr val="FF0066"/>
                </a:solidFill>
              </a:rPr>
              <a:t>desnecessária reunião formal </a:t>
            </a:r>
            <a:r>
              <a:rPr lang="pt-BR" sz="4800" b="1" i="1" dirty="0"/>
              <a:t>para sua recepção.</a:t>
            </a:r>
          </a:p>
          <a:p>
            <a:endParaRPr lang="pt-BR" sz="4800" dirty="0"/>
          </a:p>
          <a:p>
            <a:endParaRPr lang="pt-BR" sz="4800" dirty="0"/>
          </a:p>
        </p:txBody>
      </p:sp>
    </p:spTree>
  </p:cSld>
  <p:clrMapOvr>
    <a:masterClrMapping/>
  </p:clrMapOvr>
  <p:transition>
    <p:pull dir="rd"/>
  </p:transition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600200"/>
            <a:ext cx="8472518" cy="5043510"/>
          </a:xfrm>
        </p:spPr>
        <p:txBody>
          <a:bodyPr>
            <a:normAutofit lnSpcReduction="10000"/>
          </a:bodyPr>
          <a:lstStyle/>
          <a:p>
            <a:pPr algn="just"/>
            <a:r>
              <a:rPr lang="pt-BR" dirty="0" err="1"/>
              <a:t>Art</a:t>
            </a:r>
            <a:r>
              <a:rPr lang="pt-BR" dirty="0"/>
              <a:t> 43 </a:t>
            </a:r>
            <a:r>
              <a:rPr lang="pt-BR" b="1" dirty="0"/>
              <a:t>– Além das finalidades previstas na Parte Comum do Guia Geral do Trabalho das Sociedades Internas, que trata das Federações, compete ainda a Federação das </a:t>
            </a:r>
            <a:r>
              <a:rPr lang="pt-BR" b="1" dirty="0" err="1"/>
              <a:t>SAFs</a:t>
            </a:r>
            <a:r>
              <a:rPr lang="pt-BR" b="1" dirty="0"/>
              <a:t>:</a:t>
            </a:r>
          </a:p>
          <a:p>
            <a:pPr algn="just">
              <a:buNone/>
            </a:pPr>
            <a:r>
              <a:rPr lang="pt-BR" dirty="0" smtClean="0"/>
              <a:t>	a</a:t>
            </a:r>
            <a:r>
              <a:rPr lang="pt-BR" dirty="0"/>
              <a:t>) </a:t>
            </a:r>
            <a:r>
              <a:rPr lang="pt-BR" b="1" i="1" dirty="0">
                <a:solidFill>
                  <a:srgbClr val="FF0066"/>
                </a:solidFill>
              </a:rPr>
              <a:t>Visitar durante o ano por meio de sua Diretoria, todas as suas </a:t>
            </a:r>
            <a:r>
              <a:rPr lang="pt-BR" b="1" i="1" dirty="0" err="1">
                <a:solidFill>
                  <a:srgbClr val="FF0066"/>
                </a:solidFill>
              </a:rPr>
              <a:t>SAFs</a:t>
            </a:r>
            <a:r>
              <a:rPr lang="pt-BR" b="1" i="1" dirty="0" smtClean="0">
                <a:solidFill>
                  <a:srgbClr val="FF0066"/>
                </a:solidFill>
              </a:rPr>
              <a:t>; </a:t>
            </a:r>
            <a:endParaRPr lang="pt-BR" b="1" i="1" dirty="0">
              <a:solidFill>
                <a:srgbClr val="FF0066"/>
              </a:solidFill>
            </a:endParaRPr>
          </a:p>
          <a:p>
            <a:pPr algn="just"/>
            <a:r>
              <a:rPr lang="pt-BR" b="1" dirty="0"/>
              <a:t>Parágrafo Único – A Federação </a:t>
            </a:r>
            <a:r>
              <a:rPr lang="pt-BR" b="1" i="1" dirty="0">
                <a:solidFill>
                  <a:srgbClr val="FF0066"/>
                </a:solidFill>
              </a:rPr>
              <a:t>poderá, sempre que possível, convidar outras mulheres </a:t>
            </a:r>
            <a:r>
              <a:rPr lang="pt-BR" b="1" dirty="0"/>
              <a:t>presbiterianas das Igrejas no âmbito do seu Presbitério para suas atividades</a:t>
            </a:r>
            <a:r>
              <a:rPr lang="pt-BR" dirty="0"/>
              <a:t>.</a:t>
            </a:r>
          </a:p>
          <a:p>
            <a:pPr algn="just"/>
            <a:endParaRPr lang="pt-BR" dirty="0"/>
          </a:p>
        </p:txBody>
      </p:sp>
    </p:spTree>
  </p:cSld>
  <p:clrMapOvr>
    <a:masterClrMapping/>
  </p:clrMapOvr>
  <p:transition>
    <p:pull dir="ru"/>
  </p:transition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357158" y="1600200"/>
            <a:ext cx="8329642" cy="5114948"/>
          </a:xfrm>
        </p:spPr>
        <p:txBody>
          <a:bodyPr>
            <a:noAutofit/>
          </a:bodyPr>
          <a:lstStyle/>
          <a:p>
            <a:r>
              <a:rPr lang="pt-BR" sz="4400" dirty="0"/>
              <a:t>Art. 44 – Não estando ainda organizada a Federação, </a:t>
            </a:r>
            <a:r>
              <a:rPr lang="pt-BR" sz="4400" b="1" dirty="0">
                <a:solidFill>
                  <a:srgbClr val="FF0066"/>
                </a:solidFill>
              </a:rPr>
              <a:t>as </a:t>
            </a:r>
            <a:r>
              <a:rPr lang="pt-BR" sz="4400" b="1" dirty="0" err="1">
                <a:solidFill>
                  <a:srgbClr val="FF0066"/>
                </a:solidFill>
              </a:rPr>
              <a:t>SAFs</a:t>
            </a:r>
            <a:r>
              <a:rPr lang="pt-BR" sz="4400" b="1" dirty="0">
                <a:solidFill>
                  <a:srgbClr val="FF0066"/>
                </a:solidFill>
              </a:rPr>
              <a:t> poderão </a:t>
            </a:r>
            <a:r>
              <a:rPr lang="pt-BR" sz="4400" b="1" i="1" dirty="0"/>
              <a:t>participar como visitantes </a:t>
            </a:r>
            <a:r>
              <a:rPr lang="pt-BR" sz="4400" b="1" dirty="0">
                <a:solidFill>
                  <a:srgbClr val="FF0066"/>
                </a:solidFill>
              </a:rPr>
              <a:t>das reuniões da Federação mais próxima, desde que </a:t>
            </a:r>
            <a:r>
              <a:rPr lang="pt-BR" sz="4400" b="1" i="1" dirty="0"/>
              <a:t>tenham autorização do seu Presbitério.</a:t>
            </a:r>
          </a:p>
          <a:p>
            <a:endParaRPr lang="pt-BR" sz="4400" dirty="0"/>
          </a:p>
        </p:txBody>
      </p:sp>
    </p:spTree>
  </p:cSld>
  <p:clrMapOvr>
    <a:masterClrMapping/>
  </p:clrMapOvr>
  <p:transition>
    <p:zoom dir="in"/>
  </p:transition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85720" y="1285860"/>
            <a:ext cx="8501122" cy="5429288"/>
          </a:xfrm>
        </p:spPr>
        <p:txBody>
          <a:bodyPr>
            <a:noAutofit/>
          </a:bodyPr>
          <a:lstStyle/>
          <a:p>
            <a:r>
              <a:rPr lang="pt-BR" sz="4400" dirty="0">
                <a:latin typeface="Arial Narrow" pitchFamily="34" charset="0"/>
              </a:rPr>
              <a:t>Art. 45 - </a:t>
            </a:r>
            <a:r>
              <a:rPr lang="pt-BR" sz="4000" dirty="0">
                <a:latin typeface="Arial Narrow" pitchFamily="34" charset="0"/>
              </a:rPr>
              <a:t>Além das finalidades previstas na Parte Comum do Guia Geral do Trabalho das Sociedades Internas, compete ainda </a:t>
            </a:r>
            <a:r>
              <a:rPr lang="pt-BR" sz="4000" b="1" i="1" dirty="0">
                <a:solidFill>
                  <a:srgbClr val="FF0066"/>
                </a:solidFill>
                <a:latin typeface="Arial Narrow" pitchFamily="34" charset="0"/>
              </a:rPr>
              <a:t>a Confederação </a:t>
            </a:r>
            <a:r>
              <a:rPr lang="pt-BR" sz="4000" b="1" i="1" dirty="0" err="1">
                <a:solidFill>
                  <a:srgbClr val="FF0066"/>
                </a:solidFill>
                <a:latin typeface="Arial Narrow" pitchFamily="34" charset="0"/>
              </a:rPr>
              <a:t>Sinodal</a:t>
            </a:r>
            <a:r>
              <a:rPr lang="pt-BR" sz="4000" b="1" i="1" dirty="0">
                <a:solidFill>
                  <a:srgbClr val="FF0066"/>
                </a:solidFill>
                <a:latin typeface="Arial Narrow" pitchFamily="34" charset="0"/>
              </a:rPr>
              <a:t>:</a:t>
            </a:r>
          </a:p>
          <a:p>
            <a:pPr>
              <a:buNone/>
            </a:pPr>
            <a:r>
              <a:rPr lang="pt-BR" sz="4400" dirty="0" smtClean="0">
                <a:latin typeface="Arial Narrow" pitchFamily="34" charset="0"/>
              </a:rPr>
              <a:t>	a</a:t>
            </a:r>
            <a:r>
              <a:rPr lang="pt-BR" sz="4400" dirty="0">
                <a:latin typeface="Arial Narrow" pitchFamily="34" charset="0"/>
              </a:rPr>
              <a:t>) </a:t>
            </a:r>
            <a:r>
              <a:rPr lang="pt-BR" sz="4400" b="1" dirty="0">
                <a:latin typeface="Arial Narrow" pitchFamily="34" charset="0"/>
              </a:rPr>
              <a:t>visitar durante o ano por intermédio de sua Diretoria, </a:t>
            </a:r>
            <a:r>
              <a:rPr lang="pt-BR" sz="4800" b="1" i="1" dirty="0">
                <a:solidFill>
                  <a:srgbClr val="FF0066"/>
                </a:solidFill>
                <a:latin typeface="Arial Narrow" pitchFamily="34" charset="0"/>
              </a:rPr>
              <a:t>todas as suas Federações de </a:t>
            </a:r>
            <a:r>
              <a:rPr lang="pt-BR" sz="4800" b="1" i="1" dirty="0" err="1">
                <a:solidFill>
                  <a:srgbClr val="FF0066"/>
                </a:solidFill>
                <a:latin typeface="Arial Narrow" pitchFamily="34" charset="0"/>
              </a:rPr>
              <a:t>SAFs</a:t>
            </a:r>
            <a:r>
              <a:rPr lang="pt-BR" sz="4800" b="1" i="1" dirty="0" smtClean="0">
                <a:solidFill>
                  <a:srgbClr val="FF0066"/>
                </a:solidFill>
                <a:latin typeface="Arial Narrow" pitchFamily="34" charset="0"/>
              </a:rPr>
              <a:t>;</a:t>
            </a:r>
            <a:endParaRPr lang="pt-BR" sz="4800" i="1" dirty="0">
              <a:solidFill>
                <a:srgbClr val="FF0066"/>
              </a:solidFill>
              <a:latin typeface="Arial Narrow" pitchFamily="34" charset="0"/>
            </a:endParaRPr>
          </a:p>
        </p:txBody>
      </p:sp>
    </p:spTree>
  </p:cSld>
  <p:clrMapOvr>
    <a:masterClrMapping/>
  </p:clrMapOvr>
  <p:transition>
    <p:wheel spokes="2"/>
  </p:transition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457200" y="1600200"/>
            <a:ext cx="8401080" cy="5043510"/>
          </a:xfrm>
        </p:spPr>
        <p:txBody>
          <a:bodyPr>
            <a:normAutofit lnSpcReduction="10000"/>
          </a:bodyPr>
          <a:lstStyle/>
          <a:p>
            <a:pPr>
              <a:buNone/>
            </a:pPr>
            <a:r>
              <a:rPr lang="pt-BR" b="1" dirty="0" smtClean="0">
                <a:solidFill>
                  <a:srgbClr val="FF0066"/>
                </a:solidFill>
              </a:rPr>
              <a:t>	OCORRENDO VACÂNCIA SAF</a:t>
            </a:r>
          </a:p>
          <a:p>
            <a:pPr>
              <a:buNone/>
            </a:pPr>
            <a:r>
              <a:rPr lang="pt-BR" b="1" dirty="0" smtClean="0"/>
              <a:t>	Art. 19 – No caso de ocorrer vacância nos cargos da Diretoria, estes serão preenchidos</a:t>
            </a:r>
            <a:r>
              <a:rPr lang="pt-BR" dirty="0" smtClean="0"/>
              <a:t> por:</a:t>
            </a:r>
          </a:p>
          <a:p>
            <a:pPr>
              <a:buNone/>
            </a:pPr>
            <a:r>
              <a:rPr lang="pt-BR" dirty="0" smtClean="0"/>
              <a:t>	a) Nova eleição, se ocorrer no primeiro semestre;</a:t>
            </a:r>
          </a:p>
          <a:p>
            <a:pPr>
              <a:buNone/>
            </a:pPr>
            <a:r>
              <a:rPr lang="pt-BR" dirty="0" smtClean="0"/>
              <a:t>	b) Nomeação pela própria Diretoria, se ocorrer no segundo semestre.</a:t>
            </a:r>
          </a:p>
          <a:p>
            <a:pPr>
              <a:buNone/>
            </a:pPr>
            <a:r>
              <a:rPr lang="pt-BR" b="1" dirty="0" smtClean="0"/>
              <a:t>	Parágrafo único – </a:t>
            </a:r>
            <a:r>
              <a:rPr lang="pt-BR" dirty="0" smtClean="0"/>
              <a:t>Nos dois casos, requerer-se-á aprovação do Conselho.</a:t>
            </a:r>
            <a:endParaRPr lang="pt-BR" dirty="0"/>
          </a:p>
        </p:txBody>
      </p:sp>
    </p:spTree>
  </p:cSld>
  <p:clrMapOvr>
    <a:masterClrMapping/>
  </p:clrMapOvr>
  <p:transition>
    <p:cover dir="u"/>
  </p:transition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85720" y="1500174"/>
            <a:ext cx="8572560" cy="5143536"/>
          </a:xfrm>
        </p:spPr>
        <p:txBody>
          <a:bodyPr>
            <a:normAutofit fontScale="92500"/>
          </a:bodyPr>
          <a:lstStyle/>
          <a:p>
            <a:r>
              <a:rPr lang="pt-BR" b="1" dirty="0" smtClean="0">
                <a:solidFill>
                  <a:srgbClr val="FF0066"/>
                </a:solidFill>
              </a:rPr>
              <a:t>OCORRENDO VACÂNCIA FEDERAÇÃO/SINODAL/</a:t>
            </a:r>
            <a:r>
              <a:rPr lang="pt-BR" b="1" dirty="0" err="1" smtClean="0">
                <a:solidFill>
                  <a:srgbClr val="FF0066"/>
                </a:solidFill>
              </a:rPr>
              <a:t>CNSAFs</a:t>
            </a:r>
            <a:endParaRPr lang="pt-BR" b="1" dirty="0" smtClean="0">
              <a:solidFill>
                <a:srgbClr val="FF0066"/>
              </a:solidFill>
            </a:endParaRPr>
          </a:p>
          <a:p>
            <a:pPr>
              <a:buNone/>
            </a:pPr>
            <a:r>
              <a:rPr lang="pt-BR" b="1" dirty="0" smtClean="0"/>
              <a:t>	Art. 57, Art. 83  – </a:t>
            </a:r>
            <a:r>
              <a:rPr lang="pt-BR" dirty="0" smtClean="0"/>
              <a:t>No caso de ocorrer vacância nos cargos da Diretoria, estes serão preenchidos por:</a:t>
            </a:r>
          </a:p>
          <a:p>
            <a:pPr>
              <a:buNone/>
            </a:pPr>
            <a:r>
              <a:rPr lang="pt-BR" dirty="0" smtClean="0"/>
              <a:t>	a) </a:t>
            </a:r>
            <a:r>
              <a:rPr lang="pt-BR" b="1" i="1" dirty="0" smtClean="0">
                <a:solidFill>
                  <a:srgbClr val="FF0066"/>
                </a:solidFill>
              </a:rPr>
              <a:t>nova eleição, pela Comissão Executiva</a:t>
            </a:r>
            <a:r>
              <a:rPr lang="pt-BR" dirty="0" smtClean="0"/>
              <a:t>, em reunião especialmente convocada para esse fim, </a:t>
            </a:r>
            <a:r>
              <a:rPr lang="pt-BR" b="1" i="1" dirty="0" smtClean="0">
                <a:solidFill>
                  <a:srgbClr val="FF0066"/>
                </a:solidFill>
              </a:rPr>
              <a:t>se ocorrer na primeira metade do exercício da gestão;</a:t>
            </a:r>
          </a:p>
          <a:p>
            <a:pPr>
              <a:buNone/>
            </a:pPr>
            <a:r>
              <a:rPr lang="pt-BR" dirty="0" smtClean="0"/>
              <a:t>	b) </a:t>
            </a:r>
            <a:r>
              <a:rPr lang="pt-BR" b="1" i="1" dirty="0" smtClean="0">
                <a:solidFill>
                  <a:srgbClr val="FF0066"/>
                </a:solidFill>
              </a:rPr>
              <a:t>nomeação pela própria Diretoria</a:t>
            </a:r>
            <a:r>
              <a:rPr lang="pt-BR" dirty="0" smtClean="0"/>
              <a:t>, se ocorrer na </a:t>
            </a:r>
            <a:r>
              <a:rPr lang="pt-BR" b="1" i="1" dirty="0" smtClean="0">
                <a:solidFill>
                  <a:srgbClr val="FF0066"/>
                </a:solidFill>
              </a:rPr>
              <a:t>segunda metade da gestão.</a:t>
            </a:r>
            <a:endParaRPr lang="pt-BR" dirty="0"/>
          </a:p>
        </p:txBody>
      </p:sp>
    </p:spTree>
  </p:cSld>
  <p:clrMapOvr>
    <a:masterClrMapping/>
  </p:clrMapOvr>
  <p:transition>
    <p:cover dir="lu"/>
  </p:transition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285860"/>
            <a:ext cx="8643998" cy="5357850"/>
          </a:xfrm>
        </p:spPr>
        <p:txBody>
          <a:bodyPr>
            <a:noAutofit/>
          </a:bodyPr>
          <a:lstStyle/>
          <a:p>
            <a:pPr>
              <a:buNone/>
            </a:pPr>
            <a:r>
              <a:rPr lang="pt-BR" sz="2800" b="1" dirty="0" smtClean="0"/>
              <a:t>	DELEGADAS AOS CONGRESSOS</a:t>
            </a:r>
          </a:p>
          <a:p>
            <a:pPr>
              <a:buNone/>
            </a:pPr>
            <a:r>
              <a:rPr lang="pt-BR" sz="2800" b="1" dirty="0" smtClean="0"/>
              <a:t>	Art</a:t>
            </a:r>
            <a:r>
              <a:rPr lang="pt-BR" sz="2800" b="1" dirty="0"/>
              <a:t>. 64 – </a:t>
            </a:r>
            <a:r>
              <a:rPr lang="pt-BR" sz="2800" dirty="0"/>
              <a:t>São Delegadas ao Congresso da Federação de </a:t>
            </a:r>
            <a:r>
              <a:rPr lang="pt-BR" sz="2800" dirty="0" err="1"/>
              <a:t>SAFs</a:t>
            </a:r>
            <a:r>
              <a:rPr lang="pt-BR" sz="2800" dirty="0"/>
              <a:t>:</a:t>
            </a:r>
          </a:p>
          <a:p>
            <a:pPr>
              <a:buNone/>
            </a:pPr>
            <a:r>
              <a:rPr lang="pt-BR" sz="2800" dirty="0" smtClean="0"/>
              <a:t>	a</a:t>
            </a:r>
            <a:r>
              <a:rPr lang="pt-BR" sz="2800" dirty="0"/>
              <a:t>) os membros da Diretoria da Federação e suas Secretárias de Atividades;</a:t>
            </a:r>
          </a:p>
          <a:p>
            <a:pPr>
              <a:buNone/>
            </a:pPr>
            <a:r>
              <a:rPr lang="pt-BR" sz="2800" dirty="0" smtClean="0"/>
              <a:t>	b</a:t>
            </a:r>
            <a:r>
              <a:rPr lang="pt-BR" sz="2800" dirty="0"/>
              <a:t>) </a:t>
            </a:r>
            <a:r>
              <a:rPr lang="pt-BR" sz="2800" b="1" i="1" dirty="0">
                <a:solidFill>
                  <a:srgbClr val="FF0066"/>
                </a:solidFill>
              </a:rPr>
              <a:t>cinco representantes por cada SAF, sendo a Presidente uma delas.</a:t>
            </a:r>
          </a:p>
          <a:p>
            <a:pPr>
              <a:buNone/>
            </a:pPr>
            <a:r>
              <a:rPr lang="pt-BR" sz="2800" b="1" dirty="0" smtClean="0"/>
              <a:t>	Parágrafo </a:t>
            </a:r>
            <a:r>
              <a:rPr lang="pt-BR" sz="2800" b="1" dirty="0"/>
              <a:t>Único</a:t>
            </a:r>
            <a:r>
              <a:rPr lang="pt-BR" sz="2800" dirty="0"/>
              <a:t> – Os membros da Diretoria da Federação e as Secretárias de Atividades, não representam suas </a:t>
            </a:r>
            <a:r>
              <a:rPr lang="pt-BR" sz="2800" dirty="0" err="1"/>
              <a:t>SAFs</a:t>
            </a:r>
            <a:r>
              <a:rPr lang="pt-BR" sz="2800" dirty="0"/>
              <a:t>, </a:t>
            </a:r>
            <a:r>
              <a:rPr lang="pt-BR" sz="2800" b="1" i="1" dirty="0">
                <a:solidFill>
                  <a:srgbClr val="FF0066"/>
                </a:solidFill>
              </a:rPr>
              <a:t>pois já são membros natos do congresso</a:t>
            </a:r>
            <a:r>
              <a:rPr lang="pt-BR" sz="2800" b="1" i="1" dirty="0" smtClean="0">
                <a:solidFill>
                  <a:srgbClr val="FF0066"/>
                </a:solidFill>
              </a:rPr>
              <a:t>.</a:t>
            </a:r>
            <a:endParaRPr lang="pt-BR" sz="2800" b="1" i="1" dirty="0">
              <a:solidFill>
                <a:srgbClr val="FF0066"/>
              </a:solidFill>
            </a:endParaRPr>
          </a:p>
        </p:txBody>
      </p:sp>
    </p:spTree>
  </p:cSld>
  <p:clrMapOvr>
    <a:masterClrMapping/>
  </p:clrMapOvr>
  <p:transition>
    <p:strips dir="rd"/>
  </p:transition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285860"/>
            <a:ext cx="8643998" cy="5357850"/>
          </a:xfrm>
        </p:spPr>
        <p:txBody>
          <a:bodyPr>
            <a:noAutofit/>
          </a:bodyPr>
          <a:lstStyle/>
          <a:p>
            <a:pPr>
              <a:buNone/>
            </a:pPr>
            <a:r>
              <a:rPr lang="pt-BR" b="1" dirty="0" smtClean="0"/>
              <a:t>	DELEGADAS AOS COMGRESSOS</a:t>
            </a:r>
          </a:p>
          <a:p>
            <a:pPr>
              <a:buNone/>
            </a:pPr>
            <a:r>
              <a:rPr lang="pt-BR" dirty="0" smtClean="0"/>
              <a:t>	</a:t>
            </a:r>
            <a:r>
              <a:rPr lang="pt-BR" b="1" dirty="0" smtClean="0"/>
              <a:t>Art. 65 </a:t>
            </a:r>
            <a:r>
              <a:rPr lang="pt-BR" dirty="0" smtClean="0"/>
              <a:t>– São Delegadas ao Congresso </a:t>
            </a:r>
            <a:r>
              <a:rPr lang="pt-BR" dirty="0" err="1" smtClean="0"/>
              <a:t>Sinodal</a:t>
            </a:r>
            <a:r>
              <a:rPr lang="pt-BR" dirty="0" smtClean="0"/>
              <a:t>:</a:t>
            </a:r>
          </a:p>
          <a:p>
            <a:pPr>
              <a:buNone/>
            </a:pPr>
            <a:r>
              <a:rPr lang="pt-BR" dirty="0" smtClean="0"/>
              <a:t>	a) os membros da Diretoria da Confederação e suas Secretárias de Atividades;</a:t>
            </a:r>
          </a:p>
          <a:p>
            <a:pPr>
              <a:buNone/>
            </a:pPr>
            <a:r>
              <a:rPr lang="pt-BR" dirty="0" smtClean="0"/>
              <a:t>	b) </a:t>
            </a:r>
            <a:r>
              <a:rPr lang="pt-BR" b="1" i="1" dirty="0" smtClean="0">
                <a:solidFill>
                  <a:srgbClr val="FF0066"/>
                </a:solidFill>
              </a:rPr>
              <a:t>dez Delegadas para cada Federação, sendo a Presidente uma delas.</a:t>
            </a:r>
          </a:p>
          <a:p>
            <a:pPr>
              <a:buNone/>
            </a:pPr>
            <a:r>
              <a:rPr lang="pt-BR" dirty="0" smtClean="0"/>
              <a:t>	Parágrafo Único </a:t>
            </a:r>
            <a:r>
              <a:rPr lang="pt-BR" b="1" dirty="0" smtClean="0"/>
              <a:t>– Os membros da Diretoria da </a:t>
            </a:r>
            <a:r>
              <a:rPr lang="pt-BR" b="1" dirty="0" err="1" smtClean="0"/>
              <a:t>Sinodal</a:t>
            </a:r>
            <a:r>
              <a:rPr lang="pt-BR" b="1" dirty="0" smtClean="0"/>
              <a:t> e as Secretárias de Atividades</a:t>
            </a:r>
            <a:r>
              <a:rPr lang="pt-BR" b="1" dirty="0" smtClean="0">
                <a:solidFill>
                  <a:srgbClr val="FF0000"/>
                </a:solidFill>
              </a:rPr>
              <a:t>, </a:t>
            </a:r>
            <a:r>
              <a:rPr lang="pt-BR" b="1" i="1" dirty="0" smtClean="0">
                <a:solidFill>
                  <a:srgbClr val="FF0066"/>
                </a:solidFill>
              </a:rPr>
              <a:t>não representam suas Federações, pois já são membros natos do congresso.</a:t>
            </a:r>
          </a:p>
          <a:p>
            <a:endParaRPr lang="pt-BR" dirty="0"/>
          </a:p>
        </p:txBody>
      </p:sp>
    </p:spTree>
  </p:cSld>
  <p:clrMapOvr>
    <a:masterClrMapping/>
  </p:clrMapOvr>
  <p:transition>
    <p:wheel spokes="3"/>
  </p:transition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14282" y="1285860"/>
            <a:ext cx="8643998" cy="5357850"/>
          </a:xfrm>
        </p:spPr>
        <p:txBody>
          <a:bodyPr>
            <a:noAutofit/>
          </a:bodyPr>
          <a:lstStyle/>
          <a:p>
            <a:pPr>
              <a:buNone/>
            </a:pPr>
            <a:r>
              <a:rPr lang="pt-BR" b="1" dirty="0" smtClean="0"/>
              <a:t>	COMISSÕES DOS CONGRESSOS </a:t>
            </a:r>
          </a:p>
          <a:p>
            <a:pPr>
              <a:buNone/>
            </a:pPr>
            <a:r>
              <a:rPr lang="pt-BR" dirty="0" smtClean="0"/>
              <a:t>	</a:t>
            </a:r>
            <a:r>
              <a:rPr lang="pt-BR" b="1" dirty="0" smtClean="0"/>
              <a:t>Art. 102 </a:t>
            </a:r>
            <a:r>
              <a:rPr lang="pt-BR" dirty="0" smtClean="0"/>
              <a:t>– A Mesa Diretora nomeará as seguintes Comissões:  </a:t>
            </a:r>
          </a:p>
          <a:p>
            <a:pPr>
              <a:buNone/>
            </a:pPr>
            <a:r>
              <a:rPr lang="pt-BR" dirty="0" smtClean="0"/>
              <a:t>	§ 2º - Farão parte das Comissões de Exame de Livros de Atas e de Exame de Contas </a:t>
            </a:r>
            <a:r>
              <a:rPr lang="pt-BR" b="1" i="1" dirty="0" smtClean="0">
                <a:solidFill>
                  <a:srgbClr val="FF0066"/>
                </a:solidFill>
              </a:rPr>
              <a:t>o(a) representante do respectivo Concílio, e a representante da </a:t>
            </a:r>
            <a:r>
              <a:rPr lang="pt-BR" b="1" i="1" dirty="0" err="1" smtClean="0">
                <a:solidFill>
                  <a:srgbClr val="FF0066"/>
                </a:solidFill>
              </a:rPr>
              <a:t>Sinodal</a:t>
            </a:r>
            <a:r>
              <a:rPr lang="pt-BR" b="1" i="1" dirty="0" smtClean="0">
                <a:solidFill>
                  <a:srgbClr val="FF0066"/>
                </a:solidFill>
              </a:rPr>
              <a:t> (no Congresso da Federação), e da Nacional (no Congresso da </a:t>
            </a:r>
            <a:r>
              <a:rPr lang="pt-BR" b="1" i="1" dirty="0" err="1" smtClean="0">
                <a:solidFill>
                  <a:srgbClr val="FF0066"/>
                </a:solidFill>
              </a:rPr>
              <a:t>Sinodal</a:t>
            </a:r>
            <a:r>
              <a:rPr lang="pt-BR" b="1" i="1" dirty="0" smtClean="0">
                <a:solidFill>
                  <a:srgbClr val="FF0066"/>
                </a:solidFill>
              </a:rPr>
              <a:t>)</a:t>
            </a:r>
            <a:r>
              <a:rPr lang="pt-BR" dirty="0" smtClean="0"/>
              <a:t>. A </a:t>
            </a:r>
            <a:r>
              <a:rPr lang="pt-BR" b="1" dirty="0" smtClean="0"/>
              <a:t>relatoria</a:t>
            </a:r>
            <a:r>
              <a:rPr lang="pt-BR" dirty="0" smtClean="0"/>
              <a:t> será feita, sempre</a:t>
            </a:r>
            <a:r>
              <a:rPr lang="pt-BR" b="1" i="1" dirty="0" smtClean="0"/>
              <a:t>, por representante do respectivo Concílio.</a:t>
            </a:r>
          </a:p>
          <a:p>
            <a:r>
              <a:rPr lang="pt-BR" dirty="0" smtClean="0"/>
              <a:t> </a:t>
            </a:r>
          </a:p>
          <a:p>
            <a:pPr>
              <a:buNone/>
            </a:pPr>
            <a:endParaRPr lang="pt-BR" b="1" dirty="0" smtClean="0"/>
          </a:p>
        </p:txBody>
      </p:sp>
    </p:spTree>
  </p:cSld>
  <p:clrMapOvr>
    <a:masterClrMapping/>
  </p:clrMapOvr>
  <p:transition>
    <p:pull dir="u"/>
  </p:transition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457200" y="1600200"/>
            <a:ext cx="8258204" cy="5043510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pt-BR" sz="5400" dirty="0" smtClean="0"/>
              <a:t>	Art. 103 – O Congresso compõe-se </a:t>
            </a:r>
            <a:r>
              <a:rPr lang="pt-BR" sz="5400" b="1" i="1" dirty="0" smtClean="0">
                <a:solidFill>
                  <a:srgbClr val="FF0066"/>
                </a:solidFill>
              </a:rPr>
              <a:t>de uma única sessão, do início ao final, independente da sua duração,</a:t>
            </a:r>
            <a:r>
              <a:rPr lang="pt-BR" sz="5400" dirty="0" smtClean="0"/>
              <a:t> assim constituída:</a:t>
            </a:r>
          </a:p>
          <a:p>
            <a:endParaRPr lang="pt-BR" sz="5400" dirty="0"/>
          </a:p>
        </p:txBody>
      </p:sp>
    </p:spTree>
  </p:cSld>
  <p:clrMapOvr>
    <a:masterClrMapping/>
  </p:clrMapOvr>
  <p:transition>
    <p:zoom/>
  </p:transition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142844" y="1600200"/>
            <a:ext cx="8786874" cy="5043510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pt-BR" b="1" dirty="0" smtClean="0"/>
              <a:t>RELATÓRIOS</a:t>
            </a:r>
          </a:p>
          <a:p>
            <a:pPr>
              <a:buNone/>
            </a:pPr>
            <a:r>
              <a:rPr lang="pt-BR" dirty="0" smtClean="0"/>
              <a:t>Art. 118 - Os relatórios obedecerão às seguintes normas:</a:t>
            </a:r>
          </a:p>
          <a:p>
            <a:pPr>
              <a:buNone/>
            </a:pPr>
            <a:r>
              <a:rPr lang="pt-BR" dirty="0" smtClean="0"/>
              <a:t>	b) </a:t>
            </a:r>
            <a:r>
              <a:rPr lang="pt-BR" b="1" i="1" dirty="0" smtClean="0">
                <a:solidFill>
                  <a:srgbClr val="FF0066"/>
                </a:solidFill>
              </a:rPr>
              <a:t>A Presidente deverá elaborar um relatório contendo todas as atividades realizadas, devendo ser o mais abrangente possível, incluindo a parte estatística; </a:t>
            </a:r>
          </a:p>
          <a:p>
            <a:pPr>
              <a:buNone/>
            </a:pPr>
            <a:r>
              <a:rPr lang="pt-BR" dirty="0" smtClean="0"/>
              <a:t>	c) o relatório deverá ser aprovado no fórum competente; </a:t>
            </a:r>
          </a:p>
          <a:p>
            <a:endParaRPr lang="pt-BR" b="1" dirty="0"/>
          </a:p>
        </p:txBody>
      </p:sp>
    </p:spTree>
  </p:cSld>
  <p:clrMapOvr>
    <a:masterClrMapping/>
  </p:clrMapOvr>
  <p:transition>
    <p:split orient="vert" dir="in"/>
  </p:transition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85720" y="1600200"/>
            <a:ext cx="8429684" cy="4972072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pt-BR" b="1" dirty="0" smtClean="0"/>
              <a:t>RELATÓRIOS</a:t>
            </a:r>
          </a:p>
          <a:p>
            <a:pPr>
              <a:buNone/>
            </a:pPr>
            <a:r>
              <a:rPr lang="pt-BR" dirty="0" smtClean="0"/>
              <a:t>	g) relatório das Secretarias de Atividades:</a:t>
            </a:r>
          </a:p>
          <a:p>
            <a:pPr>
              <a:buNone/>
            </a:pPr>
            <a:r>
              <a:rPr lang="pt-BR" dirty="0" smtClean="0"/>
              <a:t>	Um relatório anual, </a:t>
            </a:r>
            <a:r>
              <a:rPr lang="pt-BR" b="1" i="1" dirty="0" smtClean="0"/>
              <a:t>contendo o resumo de todas as atividades, </a:t>
            </a:r>
            <a:r>
              <a:rPr lang="pt-BR" dirty="0" smtClean="0"/>
              <a:t>deve </a:t>
            </a:r>
            <a:r>
              <a:rPr lang="pt-BR" b="1" i="1" dirty="0" smtClean="0">
                <a:solidFill>
                  <a:srgbClr val="FF0066"/>
                </a:solidFill>
              </a:rPr>
              <a:t>ser entregue à Presidente com tempo hábil para que ela confeccione o relatório</a:t>
            </a:r>
            <a:r>
              <a:rPr lang="pt-BR" dirty="0" smtClean="0"/>
              <a:t> da SAF e Federação. No caso da Confederação </a:t>
            </a:r>
            <a:r>
              <a:rPr lang="pt-BR" dirty="0" err="1" smtClean="0"/>
              <a:t>Sinodal</a:t>
            </a:r>
            <a:r>
              <a:rPr lang="pt-BR" dirty="0" smtClean="0"/>
              <a:t>, estes relatórios serão bienais, e da Confederação Nacional serão anuais e quadrienais; </a:t>
            </a:r>
          </a:p>
          <a:p>
            <a:endParaRPr lang="pt-BR" dirty="0"/>
          </a:p>
        </p:txBody>
      </p:sp>
    </p:spTree>
  </p:cSld>
  <p:clrMapOvr>
    <a:masterClrMapping/>
  </p:clrMapOvr>
  <p:transition>
    <p:checker/>
  </p:transition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285720" y="1600200"/>
            <a:ext cx="8429684" cy="4972072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pt-BR" sz="4800" b="1" dirty="0" smtClean="0"/>
              <a:t>ADEQUAÇÃO AO CRESCIMENTO</a:t>
            </a:r>
          </a:p>
          <a:p>
            <a:pPr algn="ctr">
              <a:buNone/>
            </a:pPr>
            <a:endParaRPr lang="pt-BR" sz="4800" b="1" dirty="0" smtClean="0"/>
          </a:p>
          <a:p>
            <a:pPr algn="ctr">
              <a:buNone/>
            </a:pPr>
            <a:r>
              <a:rPr lang="pt-BR" sz="4800" b="1" dirty="0" smtClean="0"/>
              <a:t>Para podermos </a:t>
            </a:r>
            <a:r>
              <a:rPr lang="pt-BR" sz="4800" b="1" i="1" dirty="0" smtClean="0">
                <a:solidFill>
                  <a:srgbClr val="FF0066"/>
                </a:solidFill>
              </a:rPr>
              <a:t>atender melhor as necessidades </a:t>
            </a:r>
            <a:r>
              <a:rPr lang="pt-BR" sz="4800" b="1" dirty="0" smtClean="0"/>
              <a:t>do Trabalho Feminino em todas as Regiões</a:t>
            </a:r>
            <a:endParaRPr lang="pt-BR" sz="4800" dirty="0" smtClean="0"/>
          </a:p>
          <a:p>
            <a:pPr algn="ctr"/>
            <a:endParaRPr lang="pt-BR" sz="4800" dirty="0"/>
          </a:p>
        </p:txBody>
      </p:sp>
    </p:spTree>
  </p:cSld>
  <p:clrMapOvr>
    <a:masterClrMapping/>
  </p:clrMapOvr>
  <p:transition>
    <p:comb/>
  </p:transition>
  <p:timing>
    <p:tnLst>
      <p:par>
        <p:cTn id="1" dur="indefinite" restart="never" nodeType="tmRoot"/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868346"/>
          </a:xfrm>
        </p:spPr>
        <p:txBody>
          <a:bodyPr/>
          <a:lstStyle/>
          <a:p>
            <a:r>
              <a:rPr lang="pt-BR" b="1" dirty="0" smtClean="0">
                <a:solidFill>
                  <a:srgbClr val="FF0066"/>
                </a:solidFill>
              </a:rPr>
              <a:t>GUIA DO TRABALHO FEMININO</a:t>
            </a:r>
            <a:endParaRPr lang="pt-BR" dirty="0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142844" y="1357298"/>
            <a:ext cx="8715436" cy="5286412"/>
          </a:xfrm>
        </p:spPr>
        <p:txBody>
          <a:bodyPr>
            <a:noAutofit/>
          </a:bodyPr>
          <a:lstStyle/>
          <a:p>
            <a:r>
              <a:rPr lang="pt-BR" sz="2800" b="1" dirty="0" smtClean="0"/>
              <a:t>Art. 73 – </a:t>
            </a:r>
            <a:r>
              <a:rPr lang="pt-BR" sz="2800" dirty="0" smtClean="0"/>
              <a:t>Dirigirá a Confederação Nacional, uma Diretoria eleita em Congresso quadrienal, sob a supervisão da Secretária Nacional e será composta de:</a:t>
            </a:r>
          </a:p>
          <a:p>
            <a:pPr>
              <a:buNone/>
            </a:pPr>
            <a:r>
              <a:rPr lang="pt-BR" sz="2800" dirty="0" smtClean="0"/>
              <a:t>	a) Presidente;</a:t>
            </a:r>
          </a:p>
          <a:p>
            <a:pPr>
              <a:buNone/>
            </a:pPr>
            <a:r>
              <a:rPr lang="pt-BR" sz="2800" b="1" dirty="0" smtClean="0"/>
              <a:t>	</a:t>
            </a:r>
            <a:r>
              <a:rPr lang="pt-BR" sz="2800" b="1" i="1" dirty="0" smtClean="0"/>
              <a:t>b)</a:t>
            </a:r>
            <a:r>
              <a:rPr lang="pt-BR" sz="2800" b="1" i="1" dirty="0" smtClean="0">
                <a:solidFill>
                  <a:srgbClr val="FF0066"/>
                </a:solidFill>
              </a:rPr>
              <a:t> </a:t>
            </a:r>
            <a:r>
              <a:rPr lang="pt-BR" b="1" i="1" dirty="0" smtClean="0">
                <a:solidFill>
                  <a:srgbClr val="FF0066"/>
                </a:solidFill>
              </a:rPr>
              <a:t>6 </a:t>
            </a:r>
            <a:r>
              <a:rPr lang="pt-BR" sz="2800" b="1" i="1" dirty="0" smtClean="0"/>
              <a:t>(seis) </a:t>
            </a:r>
            <a:r>
              <a:rPr lang="pt-BR" sz="2800" b="1" i="1" dirty="0" err="1" smtClean="0"/>
              <a:t>Vice-presidentes</a:t>
            </a:r>
            <a:r>
              <a:rPr lang="pt-BR" sz="2800" b="1" i="1" dirty="0" smtClean="0"/>
              <a:t>, representando as cinco regiões geográficas do país</a:t>
            </a:r>
            <a:r>
              <a:rPr lang="pt-BR" sz="2800" b="1" i="1" dirty="0" smtClean="0">
                <a:solidFill>
                  <a:srgbClr val="FF0066"/>
                </a:solidFill>
              </a:rPr>
              <a:t>: Norte (1), </a:t>
            </a:r>
            <a:r>
              <a:rPr lang="pt-BR" sz="2800" b="1" i="1" dirty="0" smtClean="0"/>
              <a:t>Nordeste</a:t>
            </a:r>
            <a:r>
              <a:rPr lang="pt-BR" sz="2800" b="1" i="1" dirty="0" smtClean="0">
                <a:solidFill>
                  <a:srgbClr val="FF0066"/>
                </a:solidFill>
              </a:rPr>
              <a:t> (1), Centro-Oeste (1), </a:t>
            </a:r>
            <a:r>
              <a:rPr lang="pt-BR" sz="2800" b="1" i="1" dirty="0" smtClean="0"/>
              <a:t>Sul</a:t>
            </a:r>
            <a:r>
              <a:rPr lang="pt-BR" sz="2800" b="1" i="1" dirty="0" smtClean="0">
                <a:solidFill>
                  <a:srgbClr val="FF0066"/>
                </a:solidFill>
              </a:rPr>
              <a:t> (1) e Sudeste (2), sendo: </a:t>
            </a:r>
            <a:r>
              <a:rPr lang="pt-BR" sz="2800" b="1" i="1" dirty="0" smtClean="0"/>
              <a:t>Sudeste Sul </a:t>
            </a:r>
            <a:r>
              <a:rPr lang="pt-BR" sz="2800" b="1" i="1" dirty="0" smtClean="0">
                <a:solidFill>
                  <a:srgbClr val="FF0066"/>
                </a:solidFill>
              </a:rPr>
              <a:t>e Sudeste Norte.</a:t>
            </a:r>
          </a:p>
          <a:p>
            <a:pPr>
              <a:buNone/>
            </a:pPr>
            <a:r>
              <a:rPr lang="pt-BR" sz="2800" dirty="0" smtClean="0"/>
              <a:t>	</a:t>
            </a:r>
            <a:r>
              <a:rPr lang="pt-BR" sz="2400" dirty="0" smtClean="0"/>
              <a:t>c) Secretária Executiva;</a:t>
            </a:r>
          </a:p>
          <a:p>
            <a:pPr>
              <a:buNone/>
            </a:pPr>
            <a:r>
              <a:rPr lang="pt-BR" sz="2400" dirty="0" smtClean="0"/>
              <a:t>	d) 2 (duas) Secretárias;</a:t>
            </a:r>
          </a:p>
          <a:p>
            <a:pPr>
              <a:buNone/>
            </a:pPr>
            <a:r>
              <a:rPr lang="pt-BR" sz="2400" dirty="0" smtClean="0"/>
              <a:t>	e) Tesoureira.</a:t>
            </a:r>
          </a:p>
          <a:p>
            <a:endParaRPr lang="pt-BR" sz="2800" dirty="0"/>
          </a:p>
        </p:txBody>
      </p:sp>
    </p:spTree>
  </p:cSld>
  <p:clrMapOvr>
    <a:masterClrMapping/>
  </p:clrMapOvr>
  <p:transition>
    <p:wedge/>
  </p:transition>
  <p:timing>
    <p:tnLst>
      <p:par>
        <p:cTn id="1" dur="indefinite" restart="never" nodeType="tmRoot"/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0050" name="Imagem 3" descr="Figura1.jpg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30051" name="Espaço Reservado para Conteúdo 2"/>
          <p:cNvSpPr>
            <a:spLocks noGrp="1"/>
          </p:cNvSpPr>
          <p:nvPr>
            <p:ph sz="quarter" idx="4294967295"/>
          </p:nvPr>
        </p:nvSpPr>
        <p:spPr>
          <a:xfrm>
            <a:off x="214313" y="357188"/>
            <a:ext cx="8609012" cy="6216650"/>
          </a:xfrm>
        </p:spPr>
        <p:txBody>
          <a:bodyPr>
            <a:normAutofit fontScale="85000" lnSpcReduction="20000"/>
          </a:bodyPr>
          <a:lstStyle/>
          <a:p>
            <a:pPr algn="ctr">
              <a:buNone/>
            </a:pPr>
            <a:r>
              <a:rPr lang="pt-BR" sz="3800" b="1" dirty="0" smtClean="0">
                <a:solidFill>
                  <a:srgbClr val="FF0066"/>
                </a:solidFill>
                <a:latin typeface="Candara" pitchFamily="34" charset="0"/>
              </a:rPr>
              <a:t>Não existe mais Círculo</a:t>
            </a:r>
          </a:p>
          <a:p>
            <a:pPr algn="ctr">
              <a:buNone/>
            </a:pPr>
            <a:r>
              <a:rPr lang="pt-BR" sz="3000" b="1" dirty="0" smtClean="0">
                <a:latin typeface="Candara" pitchFamily="34" charset="0"/>
              </a:rPr>
              <a:t>Por que?</a:t>
            </a:r>
          </a:p>
          <a:p>
            <a:pPr algn="just">
              <a:buNone/>
            </a:pPr>
            <a:r>
              <a:rPr lang="pt-BR" sz="3000" dirty="0" smtClean="0">
                <a:latin typeface="Candara" pitchFamily="34" charset="0"/>
              </a:rPr>
              <a:t>Porque os Círculos forma criados quando as Federações possuíam grande quantidade de </a:t>
            </a:r>
            <a:r>
              <a:rPr lang="pt-BR" sz="3000" dirty="0" err="1" smtClean="0">
                <a:latin typeface="Candara" pitchFamily="34" charset="0"/>
              </a:rPr>
              <a:t>SAFs</a:t>
            </a:r>
            <a:r>
              <a:rPr lang="pt-BR" sz="3000" dirty="0" smtClean="0">
                <a:latin typeface="Candara" pitchFamily="34" charset="0"/>
              </a:rPr>
              <a:t> e estavam a longa distância uma da outra. Hoje em dia, as Federações são menores,  as </a:t>
            </a:r>
            <a:r>
              <a:rPr lang="pt-BR" sz="3000" dirty="0" err="1" smtClean="0">
                <a:latin typeface="Candara" pitchFamily="34" charset="0"/>
              </a:rPr>
              <a:t>SAFs</a:t>
            </a:r>
            <a:r>
              <a:rPr lang="pt-BR" sz="3000" dirty="0" smtClean="0">
                <a:latin typeface="Candara" pitchFamily="34" charset="0"/>
              </a:rPr>
              <a:t> estão mais próximas e para atender as reuniões dos Círculos as Federações ficam prejudicadas quanto as suas reuniões (uma Inspirativa com treinamento e um Congresso). </a:t>
            </a:r>
            <a:r>
              <a:rPr lang="pt-BR" sz="3000" b="1" i="1" dirty="0" smtClean="0">
                <a:latin typeface="Candara" pitchFamily="34" charset="0"/>
              </a:rPr>
              <a:t>O papel da Diretoria da Federação é visitar todas as </a:t>
            </a:r>
            <a:r>
              <a:rPr lang="pt-BR" sz="3000" b="1" i="1" dirty="0" err="1" smtClean="0">
                <a:latin typeface="Candara" pitchFamily="34" charset="0"/>
              </a:rPr>
              <a:t>SAFs</a:t>
            </a:r>
            <a:r>
              <a:rPr lang="pt-BR" sz="3000" b="1" i="1" dirty="0" smtClean="0">
                <a:latin typeface="Candara" pitchFamily="34" charset="0"/>
              </a:rPr>
              <a:t> no ano.</a:t>
            </a:r>
          </a:p>
          <a:p>
            <a:pPr algn="ctr">
              <a:buNone/>
            </a:pPr>
            <a:r>
              <a:rPr lang="pt-BR" sz="3000" b="1" dirty="0" smtClean="0">
                <a:latin typeface="Candara" pitchFamily="34" charset="0"/>
              </a:rPr>
              <a:t>Observação</a:t>
            </a:r>
          </a:p>
          <a:p>
            <a:pPr algn="just">
              <a:buNone/>
            </a:pPr>
            <a:r>
              <a:rPr lang="pt-BR" sz="3000" dirty="0" smtClean="0">
                <a:latin typeface="Candara" pitchFamily="34" charset="0"/>
              </a:rPr>
              <a:t>	Essa mudança pode ser feita a partir do próximo ano e a medida que as Federações entenderem, que haja alegria em Cristo no coração das irmãs e entendam que realmente é o melhor para o bom desenvolvimento de sua Federação. </a:t>
            </a:r>
            <a:r>
              <a:rPr lang="pt-BR" sz="3000" b="1" i="1" dirty="0" smtClean="0">
                <a:latin typeface="Candara" pitchFamily="34" charset="0"/>
              </a:rPr>
              <a:t>Não está mais previsto </a:t>
            </a:r>
            <a:r>
              <a:rPr lang="pt-BR" sz="3000" dirty="0" smtClean="0">
                <a:latin typeface="Candara" pitchFamily="34" charset="0"/>
              </a:rPr>
              <a:t>mas as irmãs podem fazer a mudança de forma confortável e com tranqüilidade. Em tudo buscando a glória de Cristo!!</a:t>
            </a:r>
          </a:p>
          <a:p>
            <a:pPr algn="ctr">
              <a:buNone/>
            </a:pPr>
            <a:endParaRPr lang="pt-BR" sz="3000" dirty="0" smtClean="0">
              <a:latin typeface="Candara" pitchFamily="34" charset="0"/>
            </a:endParaRPr>
          </a:p>
        </p:txBody>
      </p:sp>
    </p:spTree>
  </p:cSld>
  <p:clrMapOvr>
    <a:masterClrMapping/>
  </p:clrMapOvr>
  <p:transition>
    <p:comb/>
  </p:transition>
  <p:timing>
    <p:tnLst>
      <p:par>
        <p:cTn id="1" dur="indefinite" restart="never" nodeType="tmRoot"/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0050" name="Imagem 3" descr="Figura1.jpg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30051" name="Espaço Reservado para Conteúdo 2"/>
          <p:cNvSpPr>
            <a:spLocks noGrp="1"/>
          </p:cNvSpPr>
          <p:nvPr>
            <p:ph sz="quarter" idx="4294967295"/>
          </p:nvPr>
        </p:nvSpPr>
        <p:spPr>
          <a:xfrm>
            <a:off x="214313" y="357188"/>
            <a:ext cx="8609012" cy="6216650"/>
          </a:xfrm>
        </p:spPr>
        <p:txBody>
          <a:bodyPr/>
          <a:lstStyle/>
          <a:p>
            <a:pPr algn="ctr">
              <a:buNone/>
            </a:pPr>
            <a:r>
              <a:rPr lang="pt-BR" sz="6000" b="1" dirty="0" smtClean="0">
                <a:latin typeface="Arial Narrow" pitchFamily="34" charset="0"/>
              </a:rPr>
              <a:t>A Deus toda a glória, honra e louvor por tudo que em 4 anos se propôs e pelo SC/IPB ter aprovado.</a:t>
            </a:r>
            <a:endParaRPr lang="pt-BR" sz="6000" dirty="0" smtClean="0">
              <a:latin typeface="Arial Narrow" pitchFamily="34" charset="0"/>
            </a:endParaRPr>
          </a:p>
          <a:p>
            <a:pPr algn="ctr">
              <a:buFont typeface="Wingdings" pitchFamily="2" charset="2"/>
              <a:buNone/>
            </a:pPr>
            <a:r>
              <a:rPr lang="en-US" sz="3000" b="1" dirty="0" smtClean="0">
                <a:solidFill>
                  <a:srgbClr val="FF0000"/>
                </a:solidFill>
                <a:latin typeface="Candara" pitchFamily="34" charset="0"/>
              </a:rPr>
              <a:t>Ana Maria Prado</a:t>
            </a:r>
          </a:p>
          <a:p>
            <a:pPr algn="ctr">
              <a:buFont typeface="Wingdings" pitchFamily="2" charset="2"/>
              <a:buNone/>
            </a:pPr>
            <a:r>
              <a:rPr lang="en-US" sz="3000" b="1" dirty="0" err="1" smtClean="0">
                <a:latin typeface="Candara" pitchFamily="34" charset="0"/>
              </a:rPr>
              <a:t>Presidente</a:t>
            </a:r>
            <a:r>
              <a:rPr lang="en-US" sz="3000" b="1" dirty="0" smtClean="0">
                <a:latin typeface="Candara" pitchFamily="34" charset="0"/>
              </a:rPr>
              <a:t> CNSAFs</a:t>
            </a:r>
          </a:p>
          <a:p>
            <a:pPr algn="ctr">
              <a:buFont typeface="Wingdings" pitchFamily="2" charset="2"/>
              <a:buNone/>
            </a:pPr>
            <a:r>
              <a:rPr lang="en-US" sz="3000" b="1" dirty="0" err="1" smtClean="0">
                <a:latin typeface="Candara" pitchFamily="34" charset="0"/>
              </a:rPr>
              <a:t>Quadriênio</a:t>
            </a:r>
            <a:r>
              <a:rPr lang="en-US" sz="3000" b="1" smtClean="0">
                <a:latin typeface="Candara" pitchFamily="34" charset="0"/>
              </a:rPr>
              <a:t> </a:t>
            </a:r>
            <a:r>
              <a:rPr lang="en-US" sz="3000" b="1" smtClean="0">
                <a:latin typeface="Candara" pitchFamily="34" charset="0"/>
              </a:rPr>
              <a:t>2018/2022</a:t>
            </a:r>
            <a:endParaRPr lang="pt-BR" sz="3000" dirty="0" smtClean="0">
              <a:latin typeface="Candara" pitchFamily="34" charset="0"/>
            </a:endParaRPr>
          </a:p>
        </p:txBody>
      </p:sp>
    </p:spTree>
  </p:cSld>
  <p:clrMapOvr>
    <a:masterClrMapping/>
  </p:clrMapOvr>
  <p:transition>
    <p:comb/>
  </p:transition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o Office">
  <a:themeElements>
    <a:clrScheme name="Escritório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Escritório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Escritório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273</TotalTime>
  <Words>1120</Words>
  <Application>Microsoft Office PowerPoint</Application>
  <PresentationFormat>Apresentação na tela (4:3)</PresentationFormat>
  <Paragraphs>207</Paragraphs>
  <Slides>53</Slides>
  <Notes>0</Notes>
  <HiddenSlides>0</HiddenSlides>
  <MMClips>0</MMClips>
  <ScaleCrop>false</ScaleCrop>
  <HeadingPairs>
    <vt:vector size="6" baseType="variant">
      <vt:variant>
        <vt:lpstr>Fontes usadas</vt:lpstr>
      </vt:variant>
      <vt:variant>
        <vt:i4>6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53</vt:i4>
      </vt:variant>
    </vt:vector>
  </HeadingPairs>
  <TitlesOfParts>
    <vt:vector size="60" baseType="lpstr">
      <vt:lpstr>Arial</vt:lpstr>
      <vt:lpstr>Arial Narrow</vt:lpstr>
      <vt:lpstr>Calibri</vt:lpstr>
      <vt:lpstr>Candara</vt:lpstr>
      <vt:lpstr>Comic Sans MS</vt:lpstr>
      <vt:lpstr>Wingdings</vt:lpstr>
      <vt:lpstr>Tema do Office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GUIA DO TRABALHO DAS SOCIEDADES INTERNAS - GTSI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GUIA DO TRABALHO FEMININO</vt:lpstr>
      <vt:lpstr>Apresentação do PowerPoint</vt:lpstr>
      <vt:lpstr>Apresentação do PowerPoint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RESUMO DAS MUDANÇAS</dc:title>
  <dc:creator>Paciencia</dc:creator>
  <cp:lastModifiedBy>Marcelo Moura</cp:lastModifiedBy>
  <cp:revision>125</cp:revision>
  <dcterms:created xsi:type="dcterms:W3CDTF">2015-03-28T09:25:28Z</dcterms:created>
  <dcterms:modified xsi:type="dcterms:W3CDTF">2018-11-28T20:41:50Z</dcterms:modified>
</cp:coreProperties>
</file>